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2" r:id="rId16"/>
    <p:sldId id="273" r:id="rId17"/>
    <p:sldId id="278" r:id="rId18"/>
    <p:sldId id="279" r:id="rId19"/>
    <p:sldId id="280" r:id="rId20"/>
    <p:sldId id="281" r:id="rId21"/>
    <p:sldId id="282" r:id="rId22"/>
    <p:sldId id="264" r:id="rId23"/>
    <p:sldId id="265" r:id="rId24"/>
    <p:sldId id="276" r:id="rId25"/>
    <p:sldId id="277" r:id="rId26"/>
    <p:sldId id="287" r:id="rId27"/>
    <p:sldId id="288" r:id="rId28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29"/>
        <p:guide pos="21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024" y="239324"/>
            <a:ext cx="1267974" cy="4001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43823" y="706223"/>
            <a:ext cx="742315" cy="168910"/>
          </a:xfrm>
          <a:custGeom>
            <a:avLst/>
            <a:gdLst/>
            <a:ahLst/>
            <a:cxnLst/>
            <a:rect l="l" t="t" r="r" b="b"/>
            <a:pathLst>
              <a:path w="742315" h="168909">
                <a:moveTo>
                  <a:pt x="714148" y="168299"/>
                </a:moveTo>
                <a:lnTo>
                  <a:pt x="28049" y="168299"/>
                </a:lnTo>
                <a:lnTo>
                  <a:pt x="17131" y="166095"/>
                </a:lnTo>
                <a:lnTo>
                  <a:pt x="8215" y="160084"/>
                </a:lnTo>
                <a:lnTo>
                  <a:pt x="2204" y="151168"/>
                </a:lnTo>
                <a:lnTo>
                  <a:pt x="0" y="140249"/>
                </a:lnTo>
                <a:lnTo>
                  <a:pt x="0" y="28049"/>
                </a:lnTo>
                <a:lnTo>
                  <a:pt x="2204" y="17131"/>
                </a:lnTo>
                <a:lnTo>
                  <a:pt x="8215" y="8215"/>
                </a:lnTo>
                <a:lnTo>
                  <a:pt x="17131" y="2204"/>
                </a:lnTo>
                <a:lnTo>
                  <a:pt x="28049" y="0"/>
                </a:lnTo>
                <a:lnTo>
                  <a:pt x="721588" y="0"/>
                </a:lnTo>
                <a:lnTo>
                  <a:pt x="728721" y="2954"/>
                </a:lnTo>
                <a:lnTo>
                  <a:pt x="733983" y="8214"/>
                </a:lnTo>
                <a:lnTo>
                  <a:pt x="739243" y="13477"/>
                </a:lnTo>
                <a:lnTo>
                  <a:pt x="742198" y="20609"/>
                </a:lnTo>
                <a:lnTo>
                  <a:pt x="742198" y="140249"/>
                </a:lnTo>
                <a:lnTo>
                  <a:pt x="739994" y="151168"/>
                </a:lnTo>
                <a:lnTo>
                  <a:pt x="733983" y="160084"/>
                </a:lnTo>
                <a:lnTo>
                  <a:pt x="725067" y="166095"/>
                </a:lnTo>
                <a:lnTo>
                  <a:pt x="714148" y="1682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47666" y="1690452"/>
            <a:ext cx="3048666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71C1F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71C1F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074" y="146693"/>
            <a:ext cx="2837815" cy="882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1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57438" y="2455060"/>
            <a:ext cx="5409565" cy="1608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71C1F"/>
                </a:solidFill>
                <a:latin typeface="Arial" panose="020B0604020202090204"/>
                <a:cs typeface="Arial" panose="020B060402020209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50.png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10" Type="http://schemas.openxmlformats.org/officeDocument/2006/relationships/image" Target="../media/image12.png"/><Relationship Id="rId1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hyperlink" Target="https://www.odoo.com/documentation/14.0/developer/reference/addons/orm.html#odoo.exceptions.ValidationError" TargetMode="External"/><Relationship Id="rId2" Type="http://schemas.openxmlformats.org/officeDocument/2006/relationships/image" Target="../media/image51.png"/><Relationship Id="rId1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9.png"/><Relationship Id="rId7" Type="http://schemas.openxmlformats.org/officeDocument/2006/relationships/image" Target="../media/image34.png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6" Type="http://schemas.openxmlformats.org/officeDocument/2006/relationships/image" Target="../media/image4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hyperlink" Target="https://fontawesome.com/icons" TargetMode="Externa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45.png"/><Relationship Id="rId10" Type="http://schemas.openxmlformats.org/officeDocument/2006/relationships/image" Target="../media/image49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1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45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63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58.png"/><Relationship Id="rId2" Type="http://schemas.openxmlformats.org/officeDocument/2006/relationships/hyperlink" Target="https://github.com/odoo/odoo/blob/cd9af815ba591935cda367d33a1d090f248dd18d/addons/event/views/event_views.xml#L521" TargetMode="External"/><Relationship Id="rId1" Type="http://schemas.openxmlformats.org/officeDocument/2006/relationships/hyperlink" Target="https://www.odoo.com/documentation/14.0/developer/reference/addons/orm.html#reference-exceptions" TargetMode="Externa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jpe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hyperlink" Target="https://github.com/odoo/odoo/blob/df37ce50e847e3489eb43d1ef6fc1bac6d6af333/addons/event/views/event_views.xml#L162" TargetMode="Externa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22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hyperlink" Target="https://www.odoo.com/documentation/14.0/developer/glossary.html#term-external-identifier" TargetMode="Externa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5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185" y="711696"/>
            <a:ext cx="5422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</a:rPr>
              <a:t>PARTNERS</a:t>
            </a:r>
            <a:endParaRPr sz="8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141" y="3124174"/>
            <a:ext cx="827995" cy="1987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08860" y="2907030"/>
            <a:ext cx="27559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18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Actions</a:t>
            </a:r>
            <a:endParaRPr sz="3000">
              <a:latin typeface="Liberation Sans Narrow"/>
              <a:cs typeface="Liberation Sans Narro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2308860" y="1690370"/>
            <a:ext cx="409257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6000" spc="-270" dirty="0">
                <a:solidFill>
                  <a:srgbClr val="333333"/>
                </a:solidFill>
              </a:rPr>
              <a:t>Less</a:t>
            </a:r>
            <a:r>
              <a:rPr lang="en-US" altLang="vi-VN" sz="6000" spc="-270" dirty="0">
                <a:solidFill>
                  <a:srgbClr val="333333"/>
                </a:solidFill>
              </a:rPr>
              <a:t>on 5</a:t>
            </a:r>
            <a:endParaRPr lang="en-US" altLang="vi-VN" sz="6000" spc="-270" dirty="0">
              <a:solidFill>
                <a:srgbClr val="333333"/>
              </a:solidFill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421" y="3097343"/>
            <a:ext cx="357697" cy="3225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5639" y="1789017"/>
            <a:ext cx="387950" cy="415336"/>
          </a:xfrm>
          <a:prstGeom prst="rect">
            <a:avLst/>
          </a:prstGeom>
        </p:spPr>
      </p:pic>
      <p:pic>
        <p:nvPicPr>
          <p:cNvPr id="9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141" y="3637254"/>
            <a:ext cx="827995" cy="198719"/>
          </a:xfrm>
          <a:prstGeom prst="rect">
            <a:avLst/>
          </a:prstGeom>
        </p:spPr>
      </p:pic>
      <p:sp>
        <p:nvSpPr>
          <p:cNvPr id="10" name="object 5"/>
          <p:cNvSpPr txBox="1"/>
          <p:nvPr/>
        </p:nvSpPr>
        <p:spPr>
          <a:xfrm>
            <a:off x="2308860" y="3420110"/>
            <a:ext cx="27559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18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Constraints</a:t>
            </a:r>
            <a:endParaRPr sz="3000" b="1" i="1" spc="-185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  <p:pic>
        <p:nvPicPr>
          <p:cNvPr id="11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8141" y="4111599"/>
            <a:ext cx="827995" cy="198719"/>
          </a:xfrm>
          <a:prstGeom prst="rect">
            <a:avLst/>
          </a:prstGeom>
        </p:spPr>
      </p:pic>
      <p:sp>
        <p:nvSpPr>
          <p:cNvPr id="12" name="object 5"/>
          <p:cNvSpPr txBox="1"/>
          <p:nvPr/>
        </p:nvSpPr>
        <p:spPr>
          <a:xfrm>
            <a:off x="2308860" y="3894455"/>
            <a:ext cx="27559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18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More buttons</a:t>
            </a:r>
            <a:endParaRPr sz="3000" b="1" i="1" spc="-185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578735" y="1631950"/>
            <a:ext cx="357886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>
                <a:solidFill>
                  <a:srgbClr val="333333"/>
                </a:solidFill>
                <a:sym typeface="+mn-ea"/>
              </a:rPr>
              <a:t>Constraints</a:t>
            </a:r>
            <a:endParaRPr lang="en-US"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4" dirty="0">
                <a:solidFill>
                  <a:srgbClr val="333333"/>
                </a:solidFill>
              </a:rPr>
              <a:t>Constraint</a:t>
            </a:r>
            <a:r>
              <a:rPr sz="3200" spc="5" dirty="0">
                <a:solidFill>
                  <a:srgbClr val="333333"/>
                </a:solidFill>
              </a:rPr>
              <a:t> </a:t>
            </a:r>
            <a:r>
              <a:rPr sz="3200" spc="-385" dirty="0">
                <a:solidFill>
                  <a:srgbClr val="333333"/>
                </a:solidFill>
              </a:rPr>
              <a:t>Types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5240464" y="1253647"/>
            <a:ext cx="2622550" cy="2622550"/>
            <a:chOff x="5240464" y="1253647"/>
            <a:chExt cx="2622550" cy="262255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40464" y="1253647"/>
              <a:ext cx="2622194" cy="26221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37587" y="2523744"/>
              <a:ext cx="827995" cy="20284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299" y="627541"/>
            <a:ext cx="1275119" cy="2743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391072" y="1386097"/>
            <a:ext cx="2170430" cy="2237740"/>
            <a:chOff x="1391072" y="1386097"/>
            <a:chExt cx="2170430" cy="22377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1072" y="1386097"/>
              <a:ext cx="2169820" cy="22376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7345" y="2514595"/>
              <a:ext cx="691871" cy="1694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031865" y="2272665"/>
            <a:ext cx="13131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6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Python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9635" y="2239645"/>
            <a:ext cx="77216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295" dirty="0">
                <a:solidFill>
                  <a:srgbClr val="333333"/>
                </a:solidFill>
                <a:latin typeface="Liberation Sans Narrow"/>
                <a:cs typeface="Liberation Sans Narrow"/>
              </a:rPr>
              <a:t>SQL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3129" y="2447256"/>
            <a:ext cx="289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25" dirty="0">
                <a:solidFill>
                  <a:srgbClr val="8E8E8E"/>
                </a:solidFill>
                <a:latin typeface="Tiresias Signfont"/>
                <a:cs typeface="Tiresias Signfont"/>
              </a:rPr>
              <a:t>VS</a:t>
            </a:r>
            <a:endParaRPr sz="1600">
              <a:latin typeface="Tiresias Signfont"/>
              <a:cs typeface="Tiresias Signfon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37716" y="136573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34665" y="2983769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73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14386" y="1365744"/>
            <a:ext cx="390743" cy="39074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-19049" y="2885119"/>
            <a:ext cx="2722245" cy="2277745"/>
            <a:chOff x="-19049" y="2885119"/>
            <a:chExt cx="2722245" cy="227774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1084" y="2885119"/>
              <a:ext cx="377529" cy="3775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02069" y="174144"/>
            <a:ext cx="283924" cy="2839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6773" y="385909"/>
            <a:ext cx="1546749" cy="18478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20896" y="1471897"/>
            <a:ext cx="4772025" cy="429895"/>
            <a:chOff x="1920896" y="1471897"/>
            <a:chExt cx="4772025" cy="4298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896" y="1471897"/>
              <a:ext cx="4771790" cy="4298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97095" y="1529046"/>
              <a:ext cx="4619625" cy="277495"/>
            </a:xfrm>
            <a:custGeom>
              <a:avLst/>
              <a:gdLst/>
              <a:ahLst/>
              <a:cxnLst/>
              <a:rect l="l" t="t" r="r" b="b"/>
              <a:pathLst>
                <a:path w="4619625" h="277494">
                  <a:moveTo>
                    <a:pt x="4573140" y="277499"/>
                  </a:moveTo>
                  <a:lnTo>
                    <a:pt x="46249" y="277499"/>
                  </a:lnTo>
                  <a:lnTo>
                    <a:pt x="28247" y="273864"/>
                  </a:lnTo>
                  <a:lnTo>
                    <a:pt x="13546" y="263952"/>
                  </a:lnTo>
                  <a:lnTo>
                    <a:pt x="3634" y="249251"/>
                  </a:lnTo>
                  <a:lnTo>
                    <a:pt x="0" y="231249"/>
                  </a:lnTo>
                  <a:lnTo>
                    <a:pt x="0" y="46249"/>
                  </a:lnTo>
                  <a:lnTo>
                    <a:pt x="3634" y="28247"/>
                  </a:lnTo>
                  <a:lnTo>
                    <a:pt x="13546" y="13546"/>
                  </a:lnTo>
                  <a:lnTo>
                    <a:pt x="28247" y="3634"/>
                  </a:lnTo>
                  <a:lnTo>
                    <a:pt x="46249" y="0"/>
                  </a:lnTo>
                  <a:lnTo>
                    <a:pt x="4573140" y="0"/>
                  </a:lnTo>
                  <a:lnTo>
                    <a:pt x="4611617" y="20591"/>
                  </a:lnTo>
                  <a:lnTo>
                    <a:pt x="4619390" y="46249"/>
                  </a:lnTo>
                  <a:lnTo>
                    <a:pt x="4619390" y="231249"/>
                  </a:lnTo>
                  <a:lnTo>
                    <a:pt x="4615757" y="249251"/>
                  </a:lnTo>
                  <a:lnTo>
                    <a:pt x="4605846" y="263952"/>
                  </a:lnTo>
                  <a:lnTo>
                    <a:pt x="4591146" y="273864"/>
                  </a:lnTo>
                  <a:lnTo>
                    <a:pt x="4573140" y="277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97095" y="1529046"/>
              <a:ext cx="4619625" cy="277495"/>
            </a:xfrm>
            <a:custGeom>
              <a:avLst/>
              <a:gdLst/>
              <a:ahLst/>
              <a:cxnLst/>
              <a:rect l="l" t="t" r="r" b="b"/>
              <a:pathLst>
                <a:path w="4619625" h="277494">
                  <a:moveTo>
                    <a:pt x="0" y="46249"/>
                  </a:moveTo>
                  <a:lnTo>
                    <a:pt x="3634" y="28247"/>
                  </a:lnTo>
                  <a:lnTo>
                    <a:pt x="13546" y="13546"/>
                  </a:lnTo>
                  <a:lnTo>
                    <a:pt x="28247" y="3634"/>
                  </a:lnTo>
                  <a:lnTo>
                    <a:pt x="46249" y="0"/>
                  </a:lnTo>
                  <a:lnTo>
                    <a:pt x="4573140" y="0"/>
                  </a:lnTo>
                  <a:lnTo>
                    <a:pt x="4611617" y="20591"/>
                  </a:lnTo>
                  <a:lnTo>
                    <a:pt x="4619390" y="46249"/>
                  </a:lnTo>
                  <a:lnTo>
                    <a:pt x="4619390" y="231249"/>
                  </a:lnTo>
                  <a:lnTo>
                    <a:pt x="4615757" y="249251"/>
                  </a:lnTo>
                  <a:lnTo>
                    <a:pt x="4605846" y="263952"/>
                  </a:lnTo>
                  <a:lnTo>
                    <a:pt x="4591146" y="273864"/>
                  </a:lnTo>
                  <a:lnTo>
                    <a:pt x="4573140" y="277499"/>
                  </a:lnTo>
                  <a:lnTo>
                    <a:pt x="46249" y="277499"/>
                  </a:lnTo>
                  <a:lnTo>
                    <a:pt x="28247" y="273864"/>
                  </a:lnTo>
                  <a:lnTo>
                    <a:pt x="13546" y="263952"/>
                  </a:lnTo>
                  <a:lnTo>
                    <a:pt x="3634" y="249251"/>
                  </a:lnTo>
                  <a:lnTo>
                    <a:pt x="0" y="231249"/>
                  </a:lnTo>
                  <a:lnTo>
                    <a:pt x="0" y="46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116419" y="1100687"/>
            <a:ext cx="5464810" cy="64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Defined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model attribute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_sql_constraints</a:t>
            </a:r>
            <a:r>
              <a:rPr sz="1400" b="1" spc="-1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python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file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995680">
              <a:lnSpc>
                <a:spcPct val="100000"/>
              </a:lnSpc>
            </a:pPr>
            <a:r>
              <a:rPr sz="1000" b="1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_sql_constraints</a:t>
            </a:r>
            <a:r>
              <a:rPr sz="1000" b="1" spc="-50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00" b="1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=</a:t>
            </a:r>
            <a:r>
              <a:rPr sz="1000" b="1" spc="-45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00" b="1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[(name,</a:t>
            </a:r>
            <a:r>
              <a:rPr sz="1000" b="1" spc="-50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00" b="1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sql_condition,</a:t>
            </a:r>
            <a:r>
              <a:rPr sz="1000" b="1" spc="-45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000" b="1" spc="-10" dirty="0">
                <a:solidFill>
                  <a:srgbClr val="6B6D70"/>
                </a:solidFill>
                <a:latin typeface="Courier New" panose="02070409020205090404"/>
                <a:cs typeface="Courier New" panose="02070409020205090404"/>
              </a:rPr>
              <a:t>error_message)]</a:t>
            </a:r>
            <a:endParaRPr sz="10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10" dirty="0">
                <a:solidFill>
                  <a:srgbClr val="333333"/>
                </a:solidFill>
              </a:rPr>
              <a:t>SQL</a:t>
            </a:r>
            <a:r>
              <a:rPr sz="3200" spc="50" dirty="0">
                <a:solidFill>
                  <a:srgbClr val="333333"/>
                </a:solidFill>
              </a:rPr>
              <a:t> </a:t>
            </a:r>
            <a:r>
              <a:rPr sz="3200" spc="-105" dirty="0">
                <a:solidFill>
                  <a:srgbClr val="333333"/>
                </a:solidFill>
              </a:rPr>
              <a:t>constraint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3759100" y="2284252"/>
            <a:ext cx="2291715" cy="195008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434340" indent="-388620">
              <a:lnSpc>
                <a:spcPct val="100000"/>
              </a:lnSpc>
              <a:spcBef>
                <a:spcPts val="940"/>
              </a:spcBef>
              <a:buAutoNum type="arabicParenR"/>
              <a:tabLst>
                <a:tab pos="434340" algn="l"/>
              </a:tabLst>
            </a:pPr>
            <a:r>
              <a:rPr sz="1400" b="1" spc="-85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Chec</a:t>
            </a:r>
            <a:r>
              <a:rPr lang="en-US" altLang="" sz="1400" b="1" spc="-85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k</a:t>
            </a:r>
            <a:r>
              <a:rPr sz="1400" b="1" spc="-114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0" spc="-1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</a:rPr>
              <a:t>Constraints</a:t>
            </a:r>
            <a:endParaRPr sz="1400" b="0">
              <a:latin typeface="Arial Regular" panose="020B0604020202090204" charset="0"/>
              <a:cs typeface="Arial Regular" panose="020B0604020202090204" charset="0"/>
            </a:endParaRPr>
          </a:p>
          <a:p>
            <a:pPr marL="434340" indent="-413385">
              <a:lnSpc>
                <a:spcPct val="100000"/>
              </a:lnSpc>
              <a:spcBef>
                <a:spcPts val="840"/>
              </a:spcBef>
              <a:buAutoNum type="arabicParenR"/>
              <a:tabLst>
                <a:tab pos="434340" algn="l"/>
              </a:tabLst>
            </a:pPr>
            <a:r>
              <a:rPr sz="1400" b="1" spc="-130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Not-</a:t>
            </a:r>
            <a:r>
              <a:rPr sz="1400" b="1" spc="-110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Null</a:t>
            </a:r>
            <a:r>
              <a:rPr sz="1400" b="1" spc="-95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0" spc="-1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</a:rPr>
              <a:t>Constraints</a:t>
            </a:r>
            <a:endParaRPr sz="1400" b="0">
              <a:latin typeface="Arial Regular" panose="020B0604020202090204" charset="0"/>
              <a:cs typeface="Arial Regular" panose="020B0604020202090204" charset="0"/>
            </a:endParaRPr>
          </a:p>
          <a:p>
            <a:pPr marL="434340" indent="-418465">
              <a:lnSpc>
                <a:spcPct val="100000"/>
              </a:lnSpc>
              <a:spcBef>
                <a:spcPts val="840"/>
              </a:spcBef>
              <a:buAutoNum type="arabicParenR"/>
              <a:tabLst>
                <a:tab pos="434340" algn="l"/>
              </a:tabLst>
            </a:pPr>
            <a:r>
              <a:rPr sz="1400" b="1" spc="-120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Unique</a:t>
            </a:r>
            <a:r>
              <a:rPr sz="1400" b="0" spc="-125" dirty="0">
                <a:solidFill>
                  <a:srgbClr val="1AB6F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400" b="0" spc="-1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</a:rPr>
              <a:t>Constraints</a:t>
            </a:r>
            <a:endParaRPr sz="1400" b="0">
              <a:latin typeface="Arial Regular" panose="020B0604020202090204" charset="0"/>
              <a:cs typeface="Arial Regular" panose="020B0604020202090204" charset="0"/>
            </a:endParaRPr>
          </a:p>
          <a:p>
            <a:pPr marL="434340" indent="-421640">
              <a:lnSpc>
                <a:spcPct val="100000"/>
              </a:lnSpc>
              <a:spcBef>
                <a:spcPts val="840"/>
              </a:spcBef>
              <a:buAutoNum type="arabicParenR"/>
              <a:tabLst>
                <a:tab pos="434340" algn="l"/>
              </a:tabLst>
            </a:pPr>
            <a:r>
              <a:rPr sz="1400" b="1" spc="-145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Primary</a:t>
            </a:r>
            <a:r>
              <a:rPr sz="1400" b="1" spc="-100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20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Keys</a:t>
            </a:r>
            <a:endParaRPr sz="1400" b="0">
              <a:latin typeface="Arial Regular" panose="020B0604020202090204" charset="0"/>
              <a:cs typeface="Arial Regular" panose="020B0604020202090204" charset="0"/>
            </a:endParaRPr>
          </a:p>
          <a:p>
            <a:pPr marL="434340" indent="-415925">
              <a:lnSpc>
                <a:spcPct val="100000"/>
              </a:lnSpc>
              <a:spcBef>
                <a:spcPts val="840"/>
              </a:spcBef>
              <a:buAutoNum type="arabicParenR"/>
              <a:tabLst>
                <a:tab pos="434340" algn="l"/>
              </a:tabLst>
            </a:pPr>
            <a:r>
              <a:rPr sz="1400" b="1" spc="-130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Foreign</a:t>
            </a:r>
            <a:r>
              <a:rPr sz="1400" b="1" spc="-105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20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Keys</a:t>
            </a:r>
            <a:endParaRPr sz="1400" b="0">
              <a:latin typeface="Arial Regular" panose="020B0604020202090204" charset="0"/>
              <a:cs typeface="Arial Regular" panose="020B0604020202090204" charset="0"/>
            </a:endParaRPr>
          </a:p>
          <a:p>
            <a:pPr marL="434340" indent="-419100">
              <a:lnSpc>
                <a:spcPct val="100000"/>
              </a:lnSpc>
              <a:spcBef>
                <a:spcPts val="840"/>
              </a:spcBef>
              <a:buAutoNum type="arabicParenR"/>
              <a:tabLst>
                <a:tab pos="434340" algn="l"/>
              </a:tabLst>
            </a:pPr>
            <a:r>
              <a:rPr sz="1400" b="1" spc="-110" dirty="0">
                <a:solidFill>
                  <a:srgbClr val="1AB6F9"/>
                </a:solidFill>
                <a:latin typeface="Arial Bold" panose="020B0604020202090204" charset="0"/>
                <a:cs typeface="Arial Bold" panose="020B0604020202090204" charset="0"/>
              </a:rPr>
              <a:t>Exclusion</a:t>
            </a:r>
            <a:r>
              <a:rPr sz="1400" b="0" spc="-85" dirty="0">
                <a:solidFill>
                  <a:srgbClr val="1AB6F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400" b="0" spc="-30" dirty="0">
                <a:solidFill>
                  <a:srgbClr val="6B6D70"/>
                </a:solidFill>
                <a:latin typeface="Arial Regular" panose="020B0604020202090204" charset="0"/>
                <a:cs typeface="Arial Regular" panose="020B0604020202090204" charset="0"/>
              </a:rPr>
              <a:t>Constraints</a:t>
            </a:r>
            <a:endParaRPr sz="1400" b="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6419" y="2162332"/>
            <a:ext cx="2511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SQL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conditions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can</a:t>
            </a:r>
            <a:r>
              <a:rPr sz="1400" spc="-6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use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different</a:t>
            </a:r>
            <a:r>
              <a:rPr sz="1400" spc="-7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types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constraints: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13110" y="2960796"/>
            <a:ext cx="441946" cy="4361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739294" y="933898"/>
            <a:ext cx="5710555" cy="2853690"/>
            <a:chOff x="2739294" y="933898"/>
            <a:chExt cx="5710555" cy="285369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39294" y="933898"/>
              <a:ext cx="5710488" cy="2853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15494" y="991048"/>
              <a:ext cx="5558155" cy="2701290"/>
            </a:xfrm>
            <a:custGeom>
              <a:avLst/>
              <a:gdLst/>
              <a:ahLst/>
              <a:cxnLst/>
              <a:rect l="l" t="t" r="r" b="b"/>
              <a:pathLst>
                <a:path w="5558155" h="2701290">
                  <a:moveTo>
                    <a:pt x="5299889" y="2701194"/>
                  </a:moveTo>
                  <a:lnTo>
                    <a:pt x="258199" y="2701194"/>
                  </a:lnTo>
                  <a:lnTo>
                    <a:pt x="211787" y="2697034"/>
                  </a:lnTo>
                  <a:lnTo>
                    <a:pt x="168105" y="2685040"/>
                  </a:lnTo>
                  <a:lnTo>
                    <a:pt x="127881" y="2665942"/>
                  </a:lnTo>
                  <a:lnTo>
                    <a:pt x="91844" y="2640469"/>
                  </a:lnTo>
                  <a:lnTo>
                    <a:pt x="60725" y="2609349"/>
                  </a:lnTo>
                  <a:lnTo>
                    <a:pt x="35251" y="2573313"/>
                  </a:lnTo>
                  <a:lnTo>
                    <a:pt x="16153" y="2533089"/>
                  </a:lnTo>
                  <a:lnTo>
                    <a:pt x="4159" y="2489406"/>
                  </a:lnTo>
                  <a:lnTo>
                    <a:pt x="0" y="2442995"/>
                  </a:lnTo>
                  <a:lnTo>
                    <a:pt x="0" y="258206"/>
                  </a:lnTo>
                  <a:lnTo>
                    <a:pt x="4159" y="211793"/>
                  </a:lnTo>
                  <a:lnTo>
                    <a:pt x="16153" y="168109"/>
                  </a:lnTo>
                  <a:lnTo>
                    <a:pt x="35251" y="127884"/>
                  </a:lnTo>
                  <a:lnTo>
                    <a:pt x="60725" y="91847"/>
                  </a:lnTo>
                  <a:lnTo>
                    <a:pt x="91844" y="60726"/>
                  </a:lnTo>
                  <a:lnTo>
                    <a:pt x="127881" y="35252"/>
                  </a:lnTo>
                  <a:lnTo>
                    <a:pt x="168105" y="16153"/>
                  </a:lnTo>
                  <a:lnTo>
                    <a:pt x="211787" y="4160"/>
                  </a:lnTo>
                  <a:lnTo>
                    <a:pt x="258199" y="0"/>
                  </a:lnTo>
                  <a:lnTo>
                    <a:pt x="5299889" y="0"/>
                  </a:lnTo>
                  <a:lnTo>
                    <a:pt x="5350494" y="5007"/>
                  </a:lnTo>
                  <a:lnTo>
                    <a:pt x="5398695" y="19655"/>
                  </a:lnTo>
                  <a:lnTo>
                    <a:pt x="5443136" y="43382"/>
                  </a:lnTo>
                  <a:lnTo>
                    <a:pt x="5482463" y="75627"/>
                  </a:lnTo>
                  <a:lnTo>
                    <a:pt x="5514709" y="114953"/>
                  </a:lnTo>
                  <a:lnTo>
                    <a:pt x="5538435" y="159395"/>
                  </a:lnTo>
                  <a:lnTo>
                    <a:pt x="5553082" y="207598"/>
                  </a:lnTo>
                  <a:lnTo>
                    <a:pt x="5558088" y="258206"/>
                  </a:lnTo>
                  <a:lnTo>
                    <a:pt x="5558088" y="2442995"/>
                  </a:lnTo>
                  <a:lnTo>
                    <a:pt x="5553928" y="2489406"/>
                  </a:lnTo>
                  <a:lnTo>
                    <a:pt x="5541935" y="2533089"/>
                  </a:lnTo>
                  <a:lnTo>
                    <a:pt x="5522837" y="2573313"/>
                  </a:lnTo>
                  <a:lnTo>
                    <a:pt x="5497363" y="2609349"/>
                  </a:lnTo>
                  <a:lnTo>
                    <a:pt x="5466243" y="2640469"/>
                  </a:lnTo>
                  <a:lnTo>
                    <a:pt x="5430207" y="2665942"/>
                  </a:lnTo>
                  <a:lnTo>
                    <a:pt x="5389983" y="2685040"/>
                  </a:lnTo>
                  <a:lnTo>
                    <a:pt x="5346301" y="2697034"/>
                  </a:lnTo>
                  <a:lnTo>
                    <a:pt x="5299889" y="27011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15494" y="991048"/>
              <a:ext cx="5558155" cy="2701290"/>
            </a:xfrm>
            <a:custGeom>
              <a:avLst/>
              <a:gdLst/>
              <a:ahLst/>
              <a:cxnLst/>
              <a:rect l="l" t="t" r="r" b="b"/>
              <a:pathLst>
                <a:path w="5558155" h="2701290">
                  <a:moveTo>
                    <a:pt x="0" y="258206"/>
                  </a:moveTo>
                  <a:lnTo>
                    <a:pt x="4159" y="211793"/>
                  </a:lnTo>
                  <a:lnTo>
                    <a:pt x="16153" y="168109"/>
                  </a:lnTo>
                  <a:lnTo>
                    <a:pt x="35251" y="127884"/>
                  </a:lnTo>
                  <a:lnTo>
                    <a:pt x="60725" y="91847"/>
                  </a:lnTo>
                  <a:lnTo>
                    <a:pt x="91844" y="60726"/>
                  </a:lnTo>
                  <a:lnTo>
                    <a:pt x="127881" y="35252"/>
                  </a:lnTo>
                  <a:lnTo>
                    <a:pt x="168105" y="16153"/>
                  </a:lnTo>
                  <a:lnTo>
                    <a:pt x="211787" y="4160"/>
                  </a:lnTo>
                  <a:lnTo>
                    <a:pt x="258199" y="0"/>
                  </a:lnTo>
                  <a:lnTo>
                    <a:pt x="5299889" y="0"/>
                  </a:lnTo>
                  <a:lnTo>
                    <a:pt x="5350494" y="5007"/>
                  </a:lnTo>
                  <a:lnTo>
                    <a:pt x="5398695" y="19655"/>
                  </a:lnTo>
                  <a:lnTo>
                    <a:pt x="5443136" y="43382"/>
                  </a:lnTo>
                  <a:lnTo>
                    <a:pt x="5482463" y="75627"/>
                  </a:lnTo>
                  <a:lnTo>
                    <a:pt x="5514709" y="114953"/>
                  </a:lnTo>
                  <a:lnTo>
                    <a:pt x="5538435" y="159395"/>
                  </a:lnTo>
                  <a:lnTo>
                    <a:pt x="5553082" y="207598"/>
                  </a:lnTo>
                  <a:lnTo>
                    <a:pt x="5558088" y="258206"/>
                  </a:lnTo>
                  <a:lnTo>
                    <a:pt x="5558088" y="2442995"/>
                  </a:lnTo>
                  <a:lnTo>
                    <a:pt x="5553928" y="2489406"/>
                  </a:lnTo>
                  <a:lnTo>
                    <a:pt x="5541935" y="2533089"/>
                  </a:lnTo>
                  <a:lnTo>
                    <a:pt x="5522837" y="2573313"/>
                  </a:lnTo>
                  <a:lnTo>
                    <a:pt x="5497363" y="2609349"/>
                  </a:lnTo>
                  <a:lnTo>
                    <a:pt x="5466243" y="2640469"/>
                  </a:lnTo>
                  <a:lnTo>
                    <a:pt x="5430207" y="2665942"/>
                  </a:lnTo>
                  <a:lnTo>
                    <a:pt x="5389983" y="2685040"/>
                  </a:lnTo>
                  <a:lnTo>
                    <a:pt x="5346301" y="2697034"/>
                  </a:lnTo>
                  <a:lnTo>
                    <a:pt x="5299889" y="2701194"/>
                  </a:lnTo>
                  <a:lnTo>
                    <a:pt x="258199" y="2701194"/>
                  </a:lnTo>
                  <a:lnTo>
                    <a:pt x="211787" y="2697034"/>
                  </a:lnTo>
                  <a:lnTo>
                    <a:pt x="168105" y="2685040"/>
                  </a:lnTo>
                  <a:lnTo>
                    <a:pt x="127881" y="2665942"/>
                  </a:lnTo>
                  <a:lnTo>
                    <a:pt x="91844" y="2640469"/>
                  </a:lnTo>
                  <a:lnTo>
                    <a:pt x="60725" y="2609349"/>
                  </a:lnTo>
                  <a:lnTo>
                    <a:pt x="35251" y="2573313"/>
                  </a:lnTo>
                  <a:lnTo>
                    <a:pt x="16153" y="2533089"/>
                  </a:lnTo>
                  <a:lnTo>
                    <a:pt x="4159" y="2489406"/>
                  </a:lnTo>
                  <a:lnTo>
                    <a:pt x="0" y="2442995"/>
                  </a:lnTo>
                  <a:lnTo>
                    <a:pt x="0" y="25820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979972" y="1089746"/>
            <a:ext cx="21882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1000" spc="4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odoo</a:t>
            </a:r>
            <a:r>
              <a:rPr sz="1000" spc="45" dirty="0">
                <a:latin typeface="IBM 3270"/>
                <a:cs typeface="IBM 3270"/>
              </a:rPr>
              <a:t> </a:t>
            </a:r>
            <a:r>
              <a:rPr sz="10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1000" spc="4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000" dirty="0">
                <a:latin typeface="IBM 3270"/>
                <a:cs typeface="IBM 3270"/>
              </a:rPr>
              <a:t>fields,</a:t>
            </a:r>
            <a:r>
              <a:rPr sz="1000" spc="40" dirty="0">
                <a:latin typeface="IBM 3270"/>
                <a:cs typeface="IBM 3270"/>
              </a:rPr>
              <a:t> </a:t>
            </a:r>
            <a:r>
              <a:rPr sz="1000" spc="-10" dirty="0">
                <a:latin typeface="IBM 3270"/>
                <a:cs typeface="IBM 3270"/>
              </a:rPr>
              <a:t>models</a:t>
            </a:r>
            <a:endParaRPr sz="1000">
              <a:latin typeface="IBM 3270"/>
              <a:cs typeface="IBM 327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979968" y="1458745"/>
            <a:ext cx="5409565" cy="160845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b="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1000" b="0" spc="4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000" b="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1000" b="0" spc="-10" dirty="0">
                <a:solidFill>
                  <a:srgbClr val="000000"/>
                </a:solidFill>
                <a:latin typeface="IBM 3270"/>
                <a:cs typeface="IBM 3270"/>
              </a:rPr>
              <a:t>: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180"/>
              </a:spcBef>
            </a:pPr>
            <a:r>
              <a:rPr sz="1000" b="0" dirty="0">
                <a:solidFill>
                  <a:srgbClr val="000000"/>
                </a:solidFill>
                <a:latin typeface="IBM 3270"/>
                <a:cs typeface="IBM 3270"/>
              </a:rPr>
              <a:t>_name</a:t>
            </a:r>
            <a:r>
              <a:rPr sz="1000" b="0" spc="25" dirty="0">
                <a:solidFill>
                  <a:srgbClr val="000000"/>
                </a:solidFill>
                <a:latin typeface="IBM 3270"/>
                <a:cs typeface="IBM 3270"/>
              </a:rPr>
              <a:t> </a:t>
            </a:r>
            <a:r>
              <a:rPr sz="1000" b="0" dirty="0">
                <a:solidFill>
                  <a:srgbClr val="000000"/>
                </a:solidFill>
                <a:latin typeface="IBM 3270"/>
                <a:cs typeface="IBM 3270"/>
              </a:rPr>
              <a:t>=</a:t>
            </a:r>
            <a:r>
              <a:rPr sz="1000" b="0" spc="35" dirty="0">
                <a:solidFill>
                  <a:srgbClr val="000000"/>
                </a:solidFill>
                <a:latin typeface="IBM 3270"/>
                <a:cs typeface="IBM 3270"/>
              </a:rPr>
              <a:t> </a:t>
            </a:r>
            <a:r>
              <a:rPr sz="1000" b="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1000">
              <a:latin typeface="IBM 3270"/>
              <a:cs typeface="IBM 3270"/>
            </a:endParaRPr>
          </a:p>
          <a:p>
            <a:pPr marL="291465">
              <a:lnSpc>
                <a:spcPct val="100000"/>
              </a:lnSpc>
              <a:spcBef>
                <a:spcPts val="180"/>
              </a:spcBef>
            </a:pPr>
            <a:r>
              <a:rPr sz="1000" b="0" dirty="0">
                <a:solidFill>
                  <a:srgbClr val="000000"/>
                </a:solidFill>
                <a:latin typeface="IBM 3270"/>
                <a:cs typeface="IBM 3270"/>
              </a:rPr>
              <a:t>_description</a:t>
            </a:r>
            <a:r>
              <a:rPr sz="1000" b="0" spc="40" dirty="0">
                <a:solidFill>
                  <a:srgbClr val="000000"/>
                </a:solidFill>
                <a:latin typeface="IBM 3270"/>
                <a:cs typeface="IBM 3270"/>
              </a:rPr>
              <a:t> </a:t>
            </a:r>
            <a:r>
              <a:rPr sz="1000" b="0" dirty="0">
                <a:solidFill>
                  <a:srgbClr val="000000"/>
                </a:solidFill>
                <a:latin typeface="IBM 3270"/>
                <a:cs typeface="IBM 3270"/>
              </a:rPr>
              <a:t>=</a:t>
            </a:r>
            <a:r>
              <a:rPr sz="1000" b="0" spc="55" dirty="0">
                <a:solidFill>
                  <a:srgbClr val="000000"/>
                </a:solidFill>
                <a:latin typeface="IBM 3270"/>
                <a:cs typeface="IBM 3270"/>
              </a:rPr>
              <a:t> </a:t>
            </a:r>
            <a:r>
              <a:rPr sz="1000" b="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1000" b="0" spc="4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1000" b="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10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000">
              <a:latin typeface="IBM 3270"/>
              <a:cs typeface="IBM 3270"/>
            </a:endParaRPr>
          </a:p>
          <a:p>
            <a:pPr marL="291465" marR="3286760">
              <a:lnSpc>
                <a:spcPct val="115000"/>
              </a:lnSpc>
            </a:pPr>
            <a:r>
              <a:rPr sz="1000" b="0" dirty="0">
                <a:solidFill>
                  <a:srgbClr val="000000"/>
                </a:solidFill>
                <a:latin typeface="IBM 3270"/>
                <a:cs typeface="IBM 3270"/>
              </a:rPr>
              <a:t>price</a:t>
            </a:r>
            <a:r>
              <a:rPr sz="1000" b="0" spc="25" dirty="0">
                <a:solidFill>
                  <a:srgbClr val="000000"/>
                </a:solidFill>
                <a:latin typeface="IBM 3270"/>
                <a:cs typeface="IBM 3270"/>
              </a:rPr>
              <a:t> </a:t>
            </a:r>
            <a:r>
              <a:rPr sz="1000" b="0" dirty="0">
                <a:solidFill>
                  <a:srgbClr val="000000"/>
                </a:solidFill>
                <a:latin typeface="IBM 3270"/>
                <a:cs typeface="IBM 3270"/>
              </a:rPr>
              <a:t>=</a:t>
            </a:r>
            <a:r>
              <a:rPr sz="1000" b="0" spc="25" dirty="0">
                <a:solidFill>
                  <a:srgbClr val="000000"/>
                </a:solidFill>
                <a:latin typeface="IBM 3270"/>
                <a:cs typeface="IBM 3270"/>
              </a:rPr>
              <a:t> </a:t>
            </a:r>
            <a:r>
              <a:rPr sz="1000" b="0" spc="-10" dirty="0">
                <a:solidFill>
                  <a:srgbClr val="000000"/>
                </a:solidFill>
                <a:latin typeface="IBM 3270"/>
                <a:cs typeface="IBM 3270"/>
              </a:rPr>
              <a:t>fields.Float() </a:t>
            </a:r>
            <a:r>
              <a:rPr sz="1000" b="0" dirty="0">
                <a:solidFill>
                  <a:srgbClr val="000000"/>
                </a:solidFill>
                <a:latin typeface="IBM 3270"/>
                <a:cs typeface="IBM 3270"/>
              </a:rPr>
              <a:t>name</a:t>
            </a:r>
            <a:r>
              <a:rPr sz="1000" b="0" spc="20" dirty="0">
                <a:solidFill>
                  <a:srgbClr val="000000"/>
                </a:solidFill>
                <a:latin typeface="IBM 3270"/>
                <a:cs typeface="IBM 3270"/>
              </a:rPr>
              <a:t> </a:t>
            </a:r>
            <a:r>
              <a:rPr sz="1000" b="0" dirty="0">
                <a:solidFill>
                  <a:srgbClr val="000000"/>
                </a:solidFill>
                <a:latin typeface="IBM 3270"/>
                <a:cs typeface="IBM 3270"/>
              </a:rPr>
              <a:t>=</a:t>
            </a:r>
            <a:r>
              <a:rPr sz="1000" b="0" spc="25" dirty="0">
                <a:solidFill>
                  <a:srgbClr val="000000"/>
                </a:solidFill>
                <a:latin typeface="IBM 3270"/>
                <a:cs typeface="IBM 3270"/>
              </a:rPr>
              <a:t> </a:t>
            </a:r>
            <a:r>
              <a:rPr sz="1000" b="0" spc="-10" dirty="0">
                <a:solidFill>
                  <a:srgbClr val="000000"/>
                </a:solidFill>
                <a:latin typeface="IBM 3270"/>
                <a:cs typeface="IBM 3270"/>
              </a:rPr>
              <a:t>fields.Char()</a:t>
            </a:r>
            <a:endParaRPr sz="1000">
              <a:latin typeface="IBM 3270"/>
              <a:cs typeface="IBM 3270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000">
              <a:latin typeface="IBM 3270"/>
              <a:cs typeface="IBM 3270"/>
            </a:endParaRPr>
          </a:p>
          <a:p>
            <a:pPr marL="360680">
              <a:lnSpc>
                <a:spcPct val="100000"/>
              </a:lnSpc>
            </a:pPr>
            <a:r>
              <a:rPr sz="1000" spc="6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_sql_constraints</a:t>
            </a:r>
            <a:r>
              <a:rPr sz="1000" spc="24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spc="24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spc="95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[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570230" marR="5080">
              <a:lnSpc>
                <a:spcPct val="115000"/>
              </a:lnSpc>
            </a:pPr>
            <a:r>
              <a:rPr sz="1000" spc="6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(</a:t>
            </a:r>
            <a:r>
              <a:rPr sz="1000" spc="6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"check_price"</a:t>
            </a:r>
            <a:r>
              <a:rPr sz="1000" spc="6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,</a:t>
            </a:r>
            <a:r>
              <a:rPr sz="1000" spc="305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"CHECK(price</a:t>
            </a:r>
            <a:r>
              <a:rPr sz="1000" spc="3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r>
              <a:rPr sz="1000" spc="3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spc="12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0)"</a:t>
            </a:r>
            <a:r>
              <a:rPr sz="1000" spc="125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,</a:t>
            </a:r>
            <a:r>
              <a:rPr sz="1000" spc="305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spc="8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"Price</a:t>
            </a:r>
            <a:r>
              <a:rPr sz="1000" spc="3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should</a:t>
            </a:r>
            <a:r>
              <a:rPr sz="1000" spc="3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be</a:t>
            </a:r>
            <a:r>
              <a:rPr sz="1000" spc="3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spc="10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positive."</a:t>
            </a:r>
            <a:r>
              <a:rPr sz="1000" spc="105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), </a:t>
            </a:r>
            <a:r>
              <a:rPr sz="100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(</a:t>
            </a:r>
            <a:r>
              <a:rPr sz="10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"check_unique_name"</a:t>
            </a:r>
            <a:r>
              <a:rPr sz="100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,</a:t>
            </a:r>
            <a:r>
              <a:rPr sz="1000" spc="27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"UNIQUE(name)"</a:t>
            </a:r>
            <a:r>
              <a:rPr sz="1000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,</a:t>
            </a:r>
            <a:r>
              <a:rPr sz="1000" spc="275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spc="-2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"Name</a:t>
            </a:r>
            <a:r>
              <a:rPr sz="1000" spc="27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must</a:t>
            </a:r>
            <a:r>
              <a:rPr sz="1000" spc="27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be</a:t>
            </a:r>
            <a:r>
              <a:rPr sz="1000" spc="27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spc="5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unique."</a:t>
            </a:r>
            <a:r>
              <a:rPr sz="1000" spc="55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)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  <a:spcBef>
                <a:spcPts val="180"/>
              </a:spcBef>
            </a:pPr>
            <a:r>
              <a:rPr sz="1000" spc="95" dirty="0">
                <a:solidFill>
                  <a:srgbClr val="000000"/>
                </a:solidFill>
                <a:latin typeface="Trebuchet MS" panose="020B0703020202090204"/>
                <a:cs typeface="Trebuchet MS" panose="020B0703020202090204"/>
              </a:rPr>
              <a:t>]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773" y="385909"/>
            <a:ext cx="1546749" cy="18478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85520" y="871855"/>
            <a:ext cx="1651000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240" dirty="0">
                <a:solidFill>
                  <a:srgbClr val="FB777C"/>
                </a:solidFill>
                <a:latin typeface="Liberation Sans Narrow"/>
                <a:cs typeface="Liberation Sans Narrow"/>
              </a:rPr>
              <a:t>Example</a:t>
            </a:r>
            <a:r>
              <a:rPr sz="3000" b="1" i="1" spc="85" dirty="0">
                <a:solidFill>
                  <a:srgbClr val="FB777C"/>
                </a:solidFill>
                <a:latin typeface="Liberation Sans Narrow"/>
                <a:cs typeface="Liberation Sans Narrow"/>
              </a:rPr>
              <a:t> </a:t>
            </a:r>
            <a:r>
              <a:rPr sz="3000" b="1" i="1" spc="-155" dirty="0">
                <a:solidFill>
                  <a:srgbClr val="FB777C"/>
                </a:solidFill>
                <a:latin typeface="Liberation Sans Narrow"/>
                <a:cs typeface="Liberation Sans Narrow"/>
              </a:rPr>
              <a:t>:</a:t>
            </a:r>
            <a:endParaRPr sz="3000">
              <a:latin typeface="Liberation Sans Narrow"/>
              <a:cs typeface="Liberation Sans Narro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19049" y="2324022"/>
            <a:ext cx="8692515" cy="2839085"/>
            <a:chOff x="-19049" y="2324022"/>
            <a:chExt cx="8692515" cy="283908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5471" y="3580042"/>
              <a:ext cx="377531" cy="3775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414" y="2324022"/>
              <a:ext cx="390180" cy="408871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79781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10" dirty="0">
                <a:solidFill>
                  <a:srgbClr val="333333"/>
                </a:solidFill>
              </a:rPr>
              <a:t>SQL</a:t>
            </a:r>
            <a:r>
              <a:rPr sz="3200" spc="50" dirty="0">
                <a:solidFill>
                  <a:srgbClr val="333333"/>
                </a:solidFill>
              </a:rPr>
              <a:t> </a:t>
            </a:r>
            <a:r>
              <a:rPr sz="3200" spc="-105" dirty="0">
                <a:solidFill>
                  <a:srgbClr val="333333"/>
                </a:solidFill>
              </a:rPr>
              <a:t>constraint</a:t>
            </a:r>
            <a:endParaRPr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22267" y="1440462"/>
            <a:ext cx="2087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lr>
                <a:srgbClr val="87597B"/>
              </a:buClr>
              <a:buFont typeface="Arial" panose="020B0604020202090204"/>
              <a:buChar char="●"/>
              <a:tabLst>
                <a:tab pos="348615" algn="l"/>
              </a:tabLst>
            </a:pPr>
            <a:r>
              <a:rPr sz="14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14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complex</a:t>
            </a:r>
            <a:r>
              <a:rPr sz="1400" b="1" spc="-7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checks </a:t>
            </a:r>
            <a:r>
              <a:rPr sz="1400" spc="-7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require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Python</a:t>
            </a:r>
            <a:r>
              <a:rPr sz="1400" b="1" spc="-6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code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267" y="2385340"/>
            <a:ext cx="23304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lr>
                <a:srgbClr val="87597B"/>
              </a:buClr>
              <a:buFont typeface="Arial" panose="020B0604020202090204"/>
              <a:buChar char="●"/>
              <a:tabLst>
                <a:tab pos="348615" algn="l"/>
              </a:tabLst>
            </a:pPr>
            <a:r>
              <a:rPr sz="14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Defined</a:t>
            </a:r>
            <a:r>
              <a:rPr sz="1400" spc="-9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using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2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api </a:t>
            </a:r>
            <a:r>
              <a:rPr sz="1400" b="1" spc="-11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decorator</a:t>
            </a:r>
            <a:r>
              <a:rPr sz="1400" b="1" spc="-5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"constrains" </a:t>
            </a:r>
            <a:r>
              <a:rPr sz="14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400" spc="-8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method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56392" y="777273"/>
            <a:ext cx="5532120" cy="3058795"/>
            <a:chOff x="3456392" y="777273"/>
            <a:chExt cx="5532120" cy="3058795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56392" y="777273"/>
              <a:ext cx="5531988" cy="30581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32592" y="834423"/>
              <a:ext cx="5379720" cy="2906395"/>
            </a:xfrm>
            <a:custGeom>
              <a:avLst/>
              <a:gdLst/>
              <a:ahLst/>
              <a:cxnLst/>
              <a:rect l="l" t="t" r="r" b="b"/>
              <a:pathLst>
                <a:path w="5379720" h="2906395">
                  <a:moveTo>
                    <a:pt x="5101814" y="2905794"/>
                  </a:moveTo>
                  <a:lnTo>
                    <a:pt x="277774" y="2905794"/>
                  </a:lnTo>
                  <a:lnTo>
                    <a:pt x="232714" y="2902158"/>
                  </a:lnTo>
                  <a:lnTo>
                    <a:pt x="189970" y="2891634"/>
                  </a:lnTo>
                  <a:lnTo>
                    <a:pt x="150114" y="2874792"/>
                  </a:lnTo>
                  <a:lnTo>
                    <a:pt x="113718" y="2852203"/>
                  </a:lnTo>
                  <a:lnTo>
                    <a:pt x="81352" y="2824441"/>
                  </a:lnTo>
                  <a:lnTo>
                    <a:pt x="53590" y="2792075"/>
                  </a:lnTo>
                  <a:lnTo>
                    <a:pt x="31002" y="2755679"/>
                  </a:lnTo>
                  <a:lnTo>
                    <a:pt x="14159" y="2715823"/>
                  </a:lnTo>
                  <a:lnTo>
                    <a:pt x="3635" y="2673079"/>
                  </a:lnTo>
                  <a:lnTo>
                    <a:pt x="0" y="2628019"/>
                  </a:lnTo>
                  <a:lnTo>
                    <a:pt x="0" y="277764"/>
                  </a:lnTo>
                  <a:lnTo>
                    <a:pt x="3635" y="232709"/>
                  </a:lnTo>
                  <a:lnTo>
                    <a:pt x="14159" y="189969"/>
                  </a:lnTo>
                  <a:lnTo>
                    <a:pt x="31002" y="150115"/>
                  </a:lnTo>
                  <a:lnTo>
                    <a:pt x="53590" y="113720"/>
                  </a:lnTo>
                  <a:lnTo>
                    <a:pt x="81352" y="81355"/>
                  </a:lnTo>
                  <a:lnTo>
                    <a:pt x="113718" y="53592"/>
                  </a:lnTo>
                  <a:lnTo>
                    <a:pt x="150114" y="31003"/>
                  </a:lnTo>
                  <a:lnTo>
                    <a:pt x="189970" y="14160"/>
                  </a:lnTo>
                  <a:lnTo>
                    <a:pt x="232714" y="3635"/>
                  </a:lnTo>
                  <a:lnTo>
                    <a:pt x="277774" y="0"/>
                  </a:lnTo>
                  <a:lnTo>
                    <a:pt x="5101814" y="0"/>
                  </a:lnTo>
                  <a:lnTo>
                    <a:pt x="5156261" y="5386"/>
                  </a:lnTo>
                  <a:lnTo>
                    <a:pt x="5208117" y="21143"/>
                  </a:lnTo>
                  <a:lnTo>
                    <a:pt x="5255928" y="46667"/>
                  </a:lnTo>
                  <a:lnTo>
                    <a:pt x="5298239" y="81354"/>
                  </a:lnTo>
                  <a:lnTo>
                    <a:pt x="5332919" y="123660"/>
                  </a:lnTo>
                  <a:lnTo>
                    <a:pt x="5358442" y="171469"/>
                  </a:lnTo>
                  <a:lnTo>
                    <a:pt x="5374201" y="223322"/>
                  </a:lnTo>
                  <a:lnTo>
                    <a:pt x="5379589" y="277764"/>
                  </a:lnTo>
                  <a:lnTo>
                    <a:pt x="5379589" y="2628019"/>
                  </a:lnTo>
                  <a:lnTo>
                    <a:pt x="5375953" y="2673079"/>
                  </a:lnTo>
                  <a:lnTo>
                    <a:pt x="5365429" y="2715823"/>
                  </a:lnTo>
                  <a:lnTo>
                    <a:pt x="5348587" y="2755679"/>
                  </a:lnTo>
                  <a:lnTo>
                    <a:pt x="5325998" y="2792075"/>
                  </a:lnTo>
                  <a:lnTo>
                    <a:pt x="5298236" y="2824441"/>
                  </a:lnTo>
                  <a:lnTo>
                    <a:pt x="5265870" y="2852203"/>
                  </a:lnTo>
                  <a:lnTo>
                    <a:pt x="5229474" y="2874792"/>
                  </a:lnTo>
                  <a:lnTo>
                    <a:pt x="5189618" y="2891634"/>
                  </a:lnTo>
                  <a:lnTo>
                    <a:pt x="5146874" y="2902158"/>
                  </a:lnTo>
                  <a:lnTo>
                    <a:pt x="5101814" y="29057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32592" y="834423"/>
              <a:ext cx="5379720" cy="2906395"/>
            </a:xfrm>
            <a:custGeom>
              <a:avLst/>
              <a:gdLst/>
              <a:ahLst/>
              <a:cxnLst/>
              <a:rect l="l" t="t" r="r" b="b"/>
              <a:pathLst>
                <a:path w="5379720" h="2906395">
                  <a:moveTo>
                    <a:pt x="0" y="277764"/>
                  </a:moveTo>
                  <a:lnTo>
                    <a:pt x="3635" y="232709"/>
                  </a:lnTo>
                  <a:lnTo>
                    <a:pt x="14159" y="189969"/>
                  </a:lnTo>
                  <a:lnTo>
                    <a:pt x="31002" y="150115"/>
                  </a:lnTo>
                  <a:lnTo>
                    <a:pt x="53590" y="113720"/>
                  </a:lnTo>
                  <a:lnTo>
                    <a:pt x="81352" y="81355"/>
                  </a:lnTo>
                  <a:lnTo>
                    <a:pt x="113718" y="53592"/>
                  </a:lnTo>
                  <a:lnTo>
                    <a:pt x="150114" y="31003"/>
                  </a:lnTo>
                  <a:lnTo>
                    <a:pt x="189970" y="14160"/>
                  </a:lnTo>
                  <a:lnTo>
                    <a:pt x="232714" y="3635"/>
                  </a:lnTo>
                  <a:lnTo>
                    <a:pt x="277774" y="0"/>
                  </a:lnTo>
                  <a:lnTo>
                    <a:pt x="5101814" y="0"/>
                  </a:lnTo>
                  <a:lnTo>
                    <a:pt x="5156261" y="5386"/>
                  </a:lnTo>
                  <a:lnTo>
                    <a:pt x="5208117" y="21143"/>
                  </a:lnTo>
                  <a:lnTo>
                    <a:pt x="5255928" y="46667"/>
                  </a:lnTo>
                  <a:lnTo>
                    <a:pt x="5298239" y="81354"/>
                  </a:lnTo>
                  <a:lnTo>
                    <a:pt x="5332919" y="123660"/>
                  </a:lnTo>
                  <a:lnTo>
                    <a:pt x="5358442" y="171469"/>
                  </a:lnTo>
                  <a:lnTo>
                    <a:pt x="5374201" y="223322"/>
                  </a:lnTo>
                  <a:lnTo>
                    <a:pt x="5379589" y="277764"/>
                  </a:lnTo>
                  <a:lnTo>
                    <a:pt x="5379589" y="2628019"/>
                  </a:lnTo>
                  <a:lnTo>
                    <a:pt x="5375953" y="2673079"/>
                  </a:lnTo>
                  <a:lnTo>
                    <a:pt x="5365429" y="2715823"/>
                  </a:lnTo>
                  <a:lnTo>
                    <a:pt x="5348587" y="2755679"/>
                  </a:lnTo>
                  <a:lnTo>
                    <a:pt x="5325998" y="2792075"/>
                  </a:lnTo>
                  <a:lnTo>
                    <a:pt x="5298236" y="2824441"/>
                  </a:lnTo>
                  <a:lnTo>
                    <a:pt x="5265870" y="2852203"/>
                  </a:lnTo>
                  <a:lnTo>
                    <a:pt x="5229474" y="2874792"/>
                  </a:lnTo>
                  <a:lnTo>
                    <a:pt x="5189618" y="2891634"/>
                  </a:lnTo>
                  <a:lnTo>
                    <a:pt x="5146874" y="2902158"/>
                  </a:lnTo>
                  <a:lnTo>
                    <a:pt x="5101814" y="2905794"/>
                  </a:lnTo>
                  <a:lnTo>
                    <a:pt x="277774" y="2905794"/>
                  </a:lnTo>
                  <a:lnTo>
                    <a:pt x="232714" y="2902158"/>
                  </a:lnTo>
                  <a:lnTo>
                    <a:pt x="189970" y="2891634"/>
                  </a:lnTo>
                  <a:lnTo>
                    <a:pt x="150114" y="2874792"/>
                  </a:lnTo>
                  <a:lnTo>
                    <a:pt x="113718" y="2852203"/>
                  </a:lnTo>
                  <a:lnTo>
                    <a:pt x="81352" y="2824441"/>
                  </a:lnTo>
                  <a:lnTo>
                    <a:pt x="53590" y="2792075"/>
                  </a:lnTo>
                  <a:lnTo>
                    <a:pt x="31002" y="2755679"/>
                  </a:lnTo>
                  <a:lnTo>
                    <a:pt x="14159" y="2715823"/>
                  </a:lnTo>
                  <a:lnTo>
                    <a:pt x="3635" y="2673079"/>
                  </a:lnTo>
                  <a:lnTo>
                    <a:pt x="0" y="2628019"/>
                  </a:lnTo>
                  <a:lnTo>
                    <a:pt x="0" y="27776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712719" y="1001200"/>
            <a:ext cx="335470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odoo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api,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fields,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models,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b="1" spc="45" dirty="0">
                <a:latin typeface="Trebuchet MS" panose="020B0703020202090204"/>
                <a:cs typeface="Trebuchet MS" panose="020B0703020202090204"/>
              </a:rPr>
              <a:t>ValidationError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12719" y="1453828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_name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latin typeface="IBM 3270"/>
                <a:cs typeface="IBM 3270"/>
              </a:rPr>
              <a:t>_description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63722" y="2105336"/>
            <a:ext cx="1280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IBM 3270"/>
                <a:cs typeface="IBM 3270"/>
              </a:rPr>
              <a:t>date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fields.Date()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6422" y="2400230"/>
            <a:ext cx="4337050" cy="97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94305" indent="-635">
              <a:lnSpc>
                <a:spcPct val="115000"/>
              </a:lnSpc>
              <a:spcBef>
                <a:spcPts val="100"/>
              </a:spcBef>
            </a:pPr>
            <a:r>
              <a:rPr sz="900" b="1" spc="5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@api.constrains(</a:t>
            </a:r>
            <a:r>
              <a:rPr sz="900" b="1" spc="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"date"</a:t>
            </a:r>
            <a:r>
              <a:rPr sz="900" b="1" spc="5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)</a:t>
            </a:r>
            <a:r>
              <a:rPr sz="900" b="1" spc="50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  </a:t>
            </a:r>
            <a:endParaRPr sz="900" b="1" spc="500" dirty="0">
              <a:solidFill>
                <a:srgbClr val="1C00CF"/>
              </a:solidFill>
              <a:latin typeface="Trebuchet MS" panose="020B0703020202090204"/>
              <a:cs typeface="Trebuchet MS" panose="020B0703020202090204"/>
            </a:endParaRPr>
          </a:p>
          <a:p>
            <a:pPr marR="2694305" indent="-635">
              <a:lnSpc>
                <a:spcPct val="115000"/>
              </a:lnSpc>
              <a:spcBef>
                <a:spcPts val="100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38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_check_date_end</a:t>
            </a:r>
            <a:r>
              <a:rPr sz="900" b="1" spc="-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(self)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51460">
              <a:lnSpc>
                <a:spcPct val="100000"/>
              </a:lnSpc>
              <a:spcBef>
                <a:spcPts val="160"/>
              </a:spcBef>
            </a:pPr>
            <a:r>
              <a:rPr sz="900" b="1" spc="7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for</a:t>
            </a:r>
            <a:r>
              <a:rPr sz="900" b="1" spc="27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latin typeface="Trebuchet MS" panose="020B0703020202090204"/>
                <a:cs typeface="Trebuchet MS" panose="020B0703020202090204"/>
              </a:rPr>
              <a:t>record</a:t>
            </a:r>
            <a:r>
              <a:rPr sz="900" b="1" spc="28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in</a:t>
            </a:r>
            <a:r>
              <a:rPr sz="900" b="1" spc="27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10" dirty="0">
                <a:latin typeface="Trebuchet MS" panose="020B0703020202090204"/>
                <a:cs typeface="Trebuchet MS" panose="020B0703020202090204"/>
              </a:rPr>
              <a:t>self: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754380" marR="1503680" indent="-251460">
              <a:lnSpc>
                <a:spcPct val="115000"/>
              </a:lnSpc>
            </a:pPr>
            <a:r>
              <a:rPr sz="900" b="1" spc="18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if</a:t>
            </a:r>
            <a:r>
              <a:rPr sz="900" b="1" spc="35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latin typeface="Trebuchet MS" panose="020B0703020202090204"/>
                <a:cs typeface="Trebuchet MS" panose="020B0703020202090204"/>
              </a:rPr>
              <a:t>record.date</a:t>
            </a:r>
            <a:r>
              <a:rPr sz="900" b="1" spc="3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latin typeface="Trebuchet MS" panose="020B0703020202090204"/>
                <a:cs typeface="Trebuchet MS" panose="020B0703020202090204"/>
              </a:rPr>
              <a:t>&lt;</a:t>
            </a:r>
            <a:r>
              <a:rPr sz="900" b="1" spc="35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65" dirty="0">
                <a:latin typeface="Trebuchet MS" panose="020B0703020202090204"/>
                <a:cs typeface="Trebuchet MS" panose="020B0703020202090204"/>
              </a:rPr>
              <a:t>fields.Date.today(): </a:t>
            </a:r>
            <a:endParaRPr sz="900" b="1" spc="65" dirty="0">
              <a:latin typeface="Trebuchet MS" panose="020B0703020202090204"/>
              <a:cs typeface="Trebuchet MS" panose="020B0703020202090204"/>
            </a:endParaRPr>
          </a:p>
          <a:p>
            <a:pPr marL="754380" marR="1503680" indent="-251460">
              <a:lnSpc>
                <a:spcPct val="115000"/>
              </a:lnSpc>
            </a:pPr>
            <a:r>
              <a:rPr lang="en-US" altLang="" sz="900" b="1" spc="65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900" b="1" spc="8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raise</a:t>
            </a:r>
            <a:r>
              <a:rPr sz="900" b="1" spc="22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55" dirty="0">
                <a:latin typeface="Trebuchet MS" panose="020B0703020202090204"/>
                <a:cs typeface="Trebuchet MS" panose="020B0703020202090204"/>
              </a:rPr>
              <a:t>ValidationError(</a:t>
            </a:r>
            <a:r>
              <a:rPr sz="900" b="1" dirty="0">
                <a:latin typeface="Trebuchet MS" panose="020B0703020202090204"/>
                <a:cs typeface="Trebuchet MS" panose="020B0703020202090204"/>
              </a:rPr>
              <a:t>_(</a:t>
            </a: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"The</a:t>
            </a:r>
            <a:r>
              <a:rPr sz="900" b="1" spc="2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end</a:t>
            </a:r>
            <a:r>
              <a:rPr sz="900" b="1" spc="2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date</a:t>
            </a:r>
            <a:r>
              <a:rPr sz="900" b="1" spc="2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cannot</a:t>
            </a:r>
            <a:r>
              <a:rPr sz="900" b="1" spc="2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be</a:t>
            </a:r>
            <a:r>
              <a:rPr sz="900" b="1" spc="2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6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set</a:t>
            </a:r>
            <a:r>
              <a:rPr sz="900" b="1" spc="2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in</a:t>
            </a:r>
            <a:r>
              <a:rPr sz="900" b="1" spc="2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the</a:t>
            </a:r>
            <a:r>
              <a:rPr sz="900" b="1" spc="2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past"</a:t>
            </a:r>
            <a:r>
              <a:rPr sz="900" b="1" spc="80" dirty="0">
                <a:latin typeface="Trebuchet MS" panose="020B0703020202090204"/>
                <a:cs typeface="Trebuchet MS" panose="020B0703020202090204"/>
              </a:rPr>
              <a:t>)</a:t>
            </a:r>
            <a:r>
              <a:rPr lang="en-US" altLang="" sz="900" b="1" spc="80" dirty="0">
                <a:latin typeface="Trebuchet MS" panose="020B0703020202090204"/>
                <a:cs typeface="Trebuchet MS" panose="020B0703020202090204"/>
              </a:rPr>
              <a:t>)</a:t>
            </a:r>
            <a:endParaRPr lang="en-US" altLang="" sz="900" b="1" spc="80" dirty="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82643" y="1044485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74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72" y="385909"/>
            <a:ext cx="1546746" cy="184789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111918" y="2127258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30" h="320675">
                <a:moveTo>
                  <a:pt x="69174" y="320099"/>
                </a:moveTo>
                <a:lnTo>
                  <a:pt x="0" y="320099"/>
                </a:lnTo>
                <a:lnTo>
                  <a:pt x="69174" y="160049"/>
                </a:lnTo>
                <a:lnTo>
                  <a:pt x="0" y="0"/>
                </a:lnTo>
                <a:lnTo>
                  <a:pt x="69174" y="0"/>
                </a:lnTo>
                <a:lnTo>
                  <a:pt x="138324" y="160049"/>
                </a:lnTo>
                <a:lnTo>
                  <a:pt x="69174" y="320099"/>
                </a:lnTo>
                <a:close/>
              </a:path>
            </a:pathLst>
          </a:custGeom>
          <a:solidFill>
            <a:srgbClr val="1AB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90" dirty="0">
                <a:solidFill>
                  <a:srgbClr val="333333"/>
                </a:solidFill>
              </a:rPr>
              <a:t>Python</a:t>
            </a:r>
            <a:r>
              <a:rPr sz="3200" spc="20" dirty="0">
                <a:solidFill>
                  <a:srgbClr val="333333"/>
                </a:solidFill>
              </a:rPr>
              <a:t> </a:t>
            </a:r>
            <a:r>
              <a:rPr sz="3200" spc="-105" dirty="0">
                <a:solidFill>
                  <a:srgbClr val="333333"/>
                </a:solidFill>
              </a:rPr>
              <a:t>constraint</a:t>
            </a:r>
            <a:endParaRPr sz="3200"/>
          </a:p>
        </p:txBody>
      </p:sp>
      <p:sp>
        <p:nvSpPr>
          <p:cNvPr id="19" name="object 19"/>
          <p:cNvSpPr/>
          <p:nvPr/>
        </p:nvSpPr>
        <p:spPr>
          <a:xfrm>
            <a:off x="3179593" y="2662519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74" y="0"/>
                </a:moveTo>
                <a:lnTo>
                  <a:pt x="0" y="846273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444540" y="3914002"/>
            <a:ext cx="4653280" cy="669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117000"/>
              <a:buFont typeface="Arial" panose="020B0604020202090204"/>
              <a:buChar char="●"/>
              <a:tabLst>
                <a:tab pos="347980" algn="l"/>
              </a:tabLst>
            </a:pPr>
            <a:r>
              <a:rPr sz="12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Should</a:t>
            </a:r>
            <a:r>
              <a:rPr sz="12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raise</a:t>
            </a:r>
            <a:r>
              <a:rPr sz="12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spc="-4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  <a:hlinkClick r:id="rId3"/>
              </a:rPr>
              <a:t>ValidationError</a:t>
            </a:r>
            <a:r>
              <a:rPr sz="1050" spc="-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if</a:t>
            </a:r>
            <a:r>
              <a:rPr sz="1200" spc="-6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validation </a:t>
            </a:r>
            <a:r>
              <a:rPr sz="1200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failed.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685"/>
              </a:spcBef>
              <a:buClr>
                <a:srgbClr val="595959"/>
              </a:buClr>
              <a:buFont typeface="Arial" panose="020B0604020202090204"/>
              <a:buChar char="●"/>
            </a:pPr>
            <a:endParaRPr sz="12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spcBef>
                <a:spcPts val="5"/>
              </a:spcBef>
              <a:buSzPct val="117000"/>
              <a:buFont typeface="Arial" panose="020B0604020202090204"/>
              <a:buChar char="●"/>
              <a:tabLst>
                <a:tab pos="347980" algn="l"/>
              </a:tabLst>
            </a:pPr>
            <a:r>
              <a:rPr sz="12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Remember</a:t>
            </a:r>
            <a:r>
              <a:rPr sz="1200" spc="-8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about</a:t>
            </a:r>
            <a:r>
              <a:rPr sz="1200" spc="-9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9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underscore</a:t>
            </a:r>
            <a:r>
              <a:rPr sz="1200" spc="1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"_(...)"</a:t>
            </a:r>
            <a:r>
              <a:rPr sz="1200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200" spc="-8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9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translations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3099" y="274949"/>
            <a:ext cx="1823266" cy="373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98323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95" dirty="0">
                <a:solidFill>
                  <a:srgbClr val="333333"/>
                </a:solidFill>
              </a:rPr>
              <a:t>Technicalities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5213" y="2481570"/>
            <a:ext cx="736148" cy="180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0211" y="2541222"/>
            <a:ext cx="548648" cy="12069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90490" y="1023401"/>
            <a:ext cx="6049645" cy="920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87597B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b="1" spc="-10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SQL</a:t>
            </a:r>
            <a:r>
              <a:rPr sz="1400" b="1" spc="-6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constraints</a:t>
            </a:r>
            <a:r>
              <a:rPr sz="14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are </a:t>
            </a:r>
            <a:r>
              <a:rPr sz="14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usually</a:t>
            </a:r>
            <a:r>
              <a:rPr sz="1400" spc="-6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6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more</a:t>
            </a:r>
            <a:r>
              <a:rPr sz="1400" b="1" spc="-14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8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efficient</a:t>
            </a:r>
            <a:r>
              <a:rPr sz="1400" b="1" spc="-5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than</a:t>
            </a:r>
            <a:r>
              <a:rPr sz="14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2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Python</a:t>
            </a:r>
            <a:r>
              <a:rPr sz="1400" b="1" spc="-6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ones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buClr>
                <a:srgbClr val="87597B"/>
              </a:buClr>
              <a:buFont typeface="Arial" panose="020B0604020202090204"/>
              <a:buChar char="●"/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75"/>
              </a:spcBef>
              <a:buClr>
                <a:srgbClr val="87597B"/>
              </a:buClr>
              <a:buFont typeface="Arial" panose="020B0604020202090204"/>
              <a:buChar char="●"/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buClr>
                <a:srgbClr val="87597B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b="1" i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@constrains</a:t>
            </a:r>
            <a:r>
              <a:rPr sz="1400" b="1" i="1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only</a:t>
            </a: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supports</a:t>
            </a: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simple</a:t>
            </a: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8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name</a:t>
            </a:r>
            <a:r>
              <a:rPr sz="14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1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(ex:</a:t>
            </a:r>
            <a:r>
              <a:rPr sz="1200" i="1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3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partner_id.customer)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0490" y="2445322"/>
            <a:ext cx="668909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25"/>
              </a:spcBef>
              <a:buClr>
                <a:srgbClr val="87597B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b="1" i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@constrains</a:t>
            </a:r>
            <a:r>
              <a:rPr sz="1400" b="1" i="1" spc="-6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will</a:t>
            </a: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triggered</a:t>
            </a: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only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if</a:t>
            </a: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3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are</a:t>
            </a: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in </a:t>
            </a:r>
            <a:r>
              <a:rPr sz="14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i="1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create()</a:t>
            </a:r>
            <a:r>
              <a:rPr sz="1400" i="1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i="1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write()</a:t>
            </a:r>
            <a:r>
              <a:rPr sz="1400" i="1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call.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0490" y="3190052"/>
            <a:ext cx="5193665" cy="571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25"/>
              </a:spcBef>
              <a:buClr>
                <a:srgbClr val="87597B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spc="-7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Working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with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10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float</a:t>
            </a:r>
            <a:r>
              <a:rPr sz="1400" b="1" spc="-6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4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: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Use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i="1" spc="-8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float_compare() </a:t>
            </a:r>
            <a:r>
              <a:rPr sz="1400" spc="-6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400" spc="-8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i="1" spc="-5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float_is_zero()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2634615">
              <a:lnSpc>
                <a:spcPct val="100000"/>
              </a:lnSpc>
              <a:spcBef>
                <a:spcPts val="1265"/>
              </a:spcBef>
            </a:pPr>
            <a:r>
              <a:rPr sz="1100" i="1" spc="-7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(from </a:t>
            </a:r>
            <a:r>
              <a:rPr sz="1100" i="1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odoo.tools.float_utils)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65117" y="1957344"/>
            <a:ext cx="548638" cy="5486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98675" y="3906916"/>
            <a:ext cx="483958" cy="549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578735" y="1631950"/>
            <a:ext cx="472821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>
                <a:solidFill>
                  <a:srgbClr val="333333"/>
                </a:solidFill>
                <a:sym typeface="+mn-ea"/>
              </a:rPr>
              <a:t>More buttons</a:t>
            </a:r>
            <a:endParaRPr lang="en-US"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3099" y="380714"/>
            <a:ext cx="827995" cy="2028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46189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solidFill>
                  <a:srgbClr val="333333"/>
                </a:solidFill>
              </a:rPr>
              <a:t>Stat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125" dirty="0">
                <a:solidFill>
                  <a:srgbClr val="333333"/>
                </a:solidFill>
              </a:rPr>
              <a:t>button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899616" y="2676128"/>
            <a:ext cx="4871085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Allows</a:t>
            </a:r>
            <a:r>
              <a:rPr sz="1400" spc="9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users</a:t>
            </a:r>
            <a:r>
              <a:rPr sz="1400" spc="9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9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open</a:t>
            </a:r>
            <a:r>
              <a:rPr sz="1400" spc="9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views</a:t>
            </a:r>
            <a:r>
              <a:rPr sz="1400" spc="9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9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display</a:t>
            </a:r>
            <a:r>
              <a:rPr sz="1400" spc="1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2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related</a:t>
            </a:r>
            <a:r>
              <a:rPr sz="1400" b="1" spc="-8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5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records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  <a:buClr>
                <a:srgbClr val="595959"/>
              </a:buClr>
              <a:buFont typeface="Arial" panose="020B0604020202090204"/>
              <a:buChar char="●"/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400" spc="1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show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counter</a:t>
            </a:r>
            <a:r>
              <a:rPr sz="1400" b="1" spc="-6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those</a:t>
            </a:r>
            <a:r>
              <a:rPr sz="14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records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4898" y="976200"/>
            <a:ext cx="7174230" cy="1463040"/>
            <a:chOff x="984898" y="976200"/>
            <a:chExt cx="7174230" cy="146304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898" y="976200"/>
              <a:ext cx="7174210" cy="146294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147" y="1052400"/>
              <a:ext cx="6983710" cy="127244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61097" y="1033350"/>
              <a:ext cx="7021830" cy="1310640"/>
            </a:xfrm>
            <a:custGeom>
              <a:avLst/>
              <a:gdLst/>
              <a:ahLst/>
              <a:cxnLst/>
              <a:rect l="l" t="t" r="r" b="b"/>
              <a:pathLst>
                <a:path w="7021830" h="1310639">
                  <a:moveTo>
                    <a:pt x="0" y="0"/>
                  </a:moveTo>
                  <a:lnTo>
                    <a:pt x="7021810" y="0"/>
                  </a:lnTo>
                  <a:lnTo>
                    <a:pt x="7021810" y="1310547"/>
                  </a:lnTo>
                  <a:lnTo>
                    <a:pt x="0" y="131054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88676" y="3699384"/>
            <a:ext cx="519538" cy="5093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51242" y="2912855"/>
            <a:ext cx="851998" cy="548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3774" y="330029"/>
            <a:ext cx="1005120" cy="2462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97117" y="408249"/>
            <a:ext cx="4613910" cy="3605529"/>
            <a:chOff x="3897117" y="408249"/>
            <a:chExt cx="4613910" cy="36055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7117" y="408249"/>
              <a:ext cx="4613690" cy="36053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73316" y="465399"/>
              <a:ext cx="4461510" cy="3453129"/>
            </a:xfrm>
            <a:custGeom>
              <a:avLst/>
              <a:gdLst/>
              <a:ahLst/>
              <a:cxnLst/>
              <a:rect l="l" t="t" r="r" b="b"/>
              <a:pathLst>
                <a:path w="4461509" h="3453129">
                  <a:moveTo>
                    <a:pt x="4252291" y="3452993"/>
                  </a:moveTo>
                  <a:lnTo>
                    <a:pt x="208999" y="3452993"/>
                  </a:lnTo>
                  <a:lnTo>
                    <a:pt x="161078" y="3447473"/>
                  </a:lnTo>
                  <a:lnTo>
                    <a:pt x="117087" y="3431749"/>
                  </a:lnTo>
                  <a:lnTo>
                    <a:pt x="78282" y="3407077"/>
                  </a:lnTo>
                  <a:lnTo>
                    <a:pt x="45915" y="3374710"/>
                  </a:lnTo>
                  <a:lnTo>
                    <a:pt x="21243" y="3335905"/>
                  </a:lnTo>
                  <a:lnTo>
                    <a:pt x="5519" y="3291914"/>
                  </a:lnTo>
                  <a:lnTo>
                    <a:pt x="0" y="3243993"/>
                  </a:lnTo>
                  <a:lnTo>
                    <a:pt x="0" y="209009"/>
                  </a:lnTo>
                  <a:lnTo>
                    <a:pt x="5519" y="161085"/>
                  </a:lnTo>
                  <a:lnTo>
                    <a:pt x="21243" y="117092"/>
                  </a:lnTo>
                  <a:lnTo>
                    <a:pt x="45915" y="78284"/>
                  </a:lnTo>
                  <a:lnTo>
                    <a:pt x="78282" y="45917"/>
                  </a:lnTo>
                  <a:lnTo>
                    <a:pt x="117087" y="21244"/>
                  </a:lnTo>
                  <a:lnTo>
                    <a:pt x="161078" y="5520"/>
                  </a:lnTo>
                  <a:lnTo>
                    <a:pt x="208999" y="0"/>
                  </a:lnTo>
                  <a:lnTo>
                    <a:pt x="4252291" y="0"/>
                  </a:lnTo>
                  <a:lnTo>
                    <a:pt x="4293251" y="4053"/>
                  </a:lnTo>
                  <a:lnTo>
                    <a:pt x="4332263" y="15909"/>
                  </a:lnTo>
                  <a:lnTo>
                    <a:pt x="4368232" y="35115"/>
                  </a:lnTo>
                  <a:lnTo>
                    <a:pt x="4400066" y="61217"/>
                  </a:lnTo>
                  <a:lnTo>
                    <a:pt x="4426169" y="93051"/>
                  </a:lnTo>
                  <a:lnTo>
                    <a:pt x="4445378" y="129025"/>
                  </a:lnTo>
                  <a:lnTo>
                    <a:pt x="4457237" y="168043"/>
                  </a:lnTo>
                  <a:lnTo>
                    <a:pt x="4461291" y="209009"/>
                  </a:lnTo>
                  <a:lnTo>
                    <a:pt x="4461291" y="3243993"/>
                  </a:lnTo>
                  <a:lnTo>
                    <a:pt x="4455771" y="3291914"/>
                  </a:lnTo>
                  <a:lnTo>
                    <a:pt x="4440047" y="3335905"/>
                  </a:lnTo>
                  <a:lnTo>
                    <a:pt x="4415375" y="3374710"/>
                  </a:lnTo>
                  <a:lnTo>
                    <a:pt x="4383008" y="3407077"/>
                  </a:lnTo>
                  <a:lnTo>
                    <a:pt x="4344203" y="3431749"/>
                  </a:lnTo>
                  <a:lnTo>
                    <a:pt x="4300212" y="3447473"/>
                  </a:lnTo>
                  <a:lnTo>
                    <a:pt x="4252291" y="34529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73316" y="465399"/>
              <a:ext cx="4461510" cy="3453129"/>
            </a:xfrm>
            <a:custGeom>
              <a:avLst/>
              <a:gdLst/>
              <a:ahLst/>
              <a:cxnLst/>
              <a:rect l="l" t="t" r="r" b="b"/>
              <a:pathLst>
                <a:path w="4461509" h="3453129">
                  <a:moveTo>
                    <a:pt x="0" y="209009"/>
                  </a:moveTo>
                  <a:lnTo>
                    <a:pt x="5519" y="161085"/>
                  </a:lnTo>
                  <a:lnTo>
                    <a:pt x="21243" y="117092"/>
                  </a:lnTo>
                  <a:lnTo>
                    <a:pt x="45915" y="78284"/>
                  </a:lnTo>
                  <a:lnTo>
                    <a:pt x="78282" y="45917"/>
                  </a:lnTo>
                  <a:lnTo>
                    <a:pt x="117087" y="21244"/>
                  </a:lnTo>
                  <a:lnTo>
                    <a:pt x="161078" y="5520"/>
                  </a:lnTo>
                  <a:lnTo>
                    <a:pt x="208999" y="0"/>
                  </a:lnTo>
                  <a:lnTo>
                    <a:pt x="4252291" y="0"/>
                  </a:lnTo>
                  <a:lnTo>
                    <a:pt x="4293251" y="4053"/>
                  </a:lnTo>
                  <a:lnTo>
                    <a:pt x="4332263" y="15909"/>
                  </a:lnTo>
                  <a:lnTo>
                    <a:pt x="4368232" y="35115"/>
                  </a:lnTo>
                  <a:lnTo>
                    <a:pt x="4400066" y="61217"/>
                  </a:lnTo>
                  <a:lnTo>
                    <a:pt x="4426169" y="93051"/>
                  </a:lnTo>
                  <a:lnTo>
                    <a:pt x="4445378" y="129025"/>
                  </a:lnTo>
                  <a:lnTo>
                    <a:pt x="4457237" y="168043"/>
                  </a:lnTo>
                  <a:lnTo>
                    <a:pt x="4461291" y="209009"/>
                  </a:lnTo>
                  <a:lnTo>
                    <a:pt x="4461291" y="3243993"/>
                  </a:lnTo>
                  <a:lnTo>
                    <a:pt x="4455771" y="3291914"/>
                  </a:lnTo>
                  <a:lnTo>
                    <a:pt x="4440047" y="3335905"/>
                  </a:lnTo>
                  <a:lnTo>
                    <a:pt x="4415375" y="3374710"/>
                  </a:lnTo>
                  <a:lnTo>
                    <a:pt x="4383008" y="3407077"/>
                  </a:lnTo>
                  <a:lnTo>
                    <a:pt x="4344203" y="3431749"/>
                  </a:lnTo>
                  <a:lnTo>
                    <a:pt x="4300212" y="3447473"/>
                  </a:lnTo>
                  <a:lnTo>
                    <a:pt x="4252291" y="3452993"/>
                  </a:lnTo>
                  <a:lnTo>
                    <a:pt x="208999" y="3452993"/>
                  </a:lnTo>
                  <a:lnTo>
                    <a:pt x="161078" y="3447473"/>
                  </a:lnTo>
                  <a:lnTo>
                    <a:pt x="117087" y="3431749"/>
                  </a:lnTo>
                  <a:lnTo>
                    <a:pt x="78282" y="3407077"/>
                  </a:lnTo>
                  <a:lnTo>
                    <a:pt x="45915" y="3374710"/>
                  </a:lnTo>
                  <a:lnTo>
                    <a:pt x="21243" y="3335905"/>
                  </a:lnTo>
                  <a:lnTo>
                    <a:pt x="5519" y="3291914"/>
                  </a:lnTo>
                  <a:lnTo>
                    <a:pt x="0" y="3243993"/>
                  </a:lnTo>
                  <a:lnTo>
                    <a:pt x="0" y="20900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5" dirty="0">
                <a:solidFill>
                  <a:srgbClr val="333333"/>
                </a:solidFill>
              </a:rPr>
              <a:t>Button</a:t>
            </a:r>
            <a:r>
              <a:rPr sz="3200" spc="-20" dirty="0">
                <a:solidFill>
                  <a:srgbClr val="333333"/>
                </a:solidFill>
              </a:rPr>
              <a:t> </a:t>
            </a:r>
            <a:r>
              <a:rPr sz="3200" spc="-165" dirty="0">
                <a:solidFill>
                  <a:srgbClr val="333333"/>
                </a:solidFill>
              </a:rPr>
              <a:t>deﬁnition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4252262" y="663801"/>
            <a:ext cx="2160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odoo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_,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fields,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52262" y="1116428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_name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_description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3632" y="1767937"/>
            <a:ext cx="34772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line_ids</a:t>
            </a:r>
            <a:r>
              <a:rPr sz="900" b="1" spc="3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3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3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3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fields.One2many("related.model",</a:t>
            </a:r>
            <a:r>
              <a:rPr sz="900" b="1" spc="3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9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"field_id")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03632" y="2062830"/>
            <a:ext cx="3104515" cy="161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1135380" indent="-251460">
              <a:lnSpc>
                <a:spcPct val="115000"/>
              </a:lnSpc>
              <a:spcBef>
                <a:spcPts val="100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31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5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action_open_line_ids</a:t>
            </a:r>
            <a:r>
              <a:rPr sz="900" b="1" spc="5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(self)</a:t>
            </a:r>
            <a:r>
              <a:rPr sz="900" b="1" spc="50" dirty="0">
                <a:latin typeface="Trebuchet MS" panose="020B0703020202090204"/>
                <a:cs typeface="Trebuchet MS" panose="020B0703020202090204"/>
              </a:rPr>
              <a:t>: </a:t>
            </a:r>
            <a:endParaRPr sz="900" b="1" spc="50" dirty="0">
              <a:latin typeface="Trebuchet MS" panose="020B0703020202090204"/>
              <a:cs typeface="Trebuchet MS" panose="020B0703020202090204"/>
            </a:endParaRPr>
          </a:p>
          <a:p>
            <a:pPr marL="263525" marR="1135380" indent="-251460">
              <a:lnSpc>
                <a:spcPct val="115000"/>
              </a:lnSpc>
              <a:spcBef>
                <a:spcPts val="100"/>
              </a:spcBef>
            </a:pPr>
            <a:r>
              <a:rPr lang="en-US" altLang="" sz="900" b="1" spc="50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return</a:t>
            </a:r>
            <a:r>
              <a:rPr sz="900" b="1" spc="42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5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{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513715" marR="574040" indent="635">
              <a:lnSpc>
                <a:spcPct val="115000"/>
              </a:lnSpc>
            </a:pP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"name":</a:t>
            </a:r>
            <a:r>
              <a:rPr sz="900" b="1" spc="30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5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_(</a:t>
            </a:r>
            <a:r>
              <a:rPr sz="900" b="1" spc="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"Related</a:t>
            </a:r>
            <a:r>
              <a:rPr sz="900" b="1" spc="3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Lines"</a:t>
            </a:r>
            <a:r>
              <a:rPr sz="900" b="1" spc="8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), </a:t>
            </a:r>
            <a:endParaRPr sz="900" b="1" spc="80" dirty="0">
              <a:solidFill>
                <a:srgbClr val="595959"/>
              </a:solidFill>
              <a:latin typeface="Trebuchet MS" panose="020B0703020202090204"/>
              <a:cs typeface="Trebuchet MS" panose="020B0703020202090204"/>
            </a:endParaRPr>
          </a:p>
          <a:p>
            <a:pPr marL="513715" marR="574040" indent="635">
              <a:lnSpc>
                <a:spcPct val="115000"/>
              </a:lnSpc>
            </a:pPr>
            <a:r>
              <a:rPr sz="900" b="1" spc="8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"type":</a:t>
            </a:r>
            <a:r>
              <a:rPr sz="900" b="1" spc="229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4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"ir.actions.act_window", </a:t>
            </a:r>
            <a:endParaRPr sz="900" b="1" spc="45" dirty="0">
              <a:solidFill>
                <a:srgbClr val="3FA070"/>
              </a:solidFill>
              <a:latin typeface="Trebuchet MS" panose="020B0703020202090204"/>
              <a:cs typeface="Trebuchet MS" panose="020B0703020202090204"/>
            </a:endParaRPr>
          </a:p>
          <a:p>
            <a:pPr marL="513715" marR="574040" indent="635">
              <a:lnSpc>
                <a:spcPct val="115000"/>
              </a:lnSpc>
            </a:pP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"view_mode":</a:t>
            </a:r>
            <a:r>
              <a:rPr sz="900" b="1" spc="28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5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"tree,form", </a:t>
            </a:r>
            <a:endParaRPr sz="900" b="1" spc="50" dirty="0">
              <a:solidFill>
                <a:srgbClr val="3FA070"/>
              </a:solidFill>
              <a:latin typeface="Trebuchet MS" panose="020B0703020202090204"/>
              <a:cs typeface="Trebuchet MS" panose="020B0703020202090204"/>
            </a:endParaRPr>
          </a:p>
          <a:p>
            <a:pPr marL="513715" marR="574040" indent="635">
              <a:lnSpc>
                <a:spcPct val="115000"/>
              </a:lnSpc>
            </a:pP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"res_model":</a:t>
            </a:r>
            <a:r>
              <a:rPr sz="900" b="1" spc="21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900" b="1" spc="4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"related.model", </a:t>
            </a:r>
            <a:endParaRPr sz="900" b="1" spc="45" dirty="0">
              <a:solidFill>
                <a:srgbClr val="3FA070"/>
              </a:solidFill>
              <a:latin typeface="Trebuchet MS" panose="020B0703020202090204"/>
              <a:cs typeface="Trebuchet MS" panose="020B0703020202090204"/>
            </a:endParaRPr>
          </a:p>
          <a:p>
            <a:pPr marL="513715" marR="574040" indent="635">
              <a:lnSpc>
                <a:spcPct val="115000"/>
              </a:lnSpc>
            </a:pPr>
            <a:r>
              <a:rPr sz="900" b="1" spc="9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"target":</a:t>
            </a:r>
            <a:r>
              <a:rPr sz="900" b="1" spc="24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5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"current",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513715" marR="5080">
              <a:lnSpc>
                <a:spcPct val="115000"/>
              </a:lnSpc>
            </a:pPr>
            <a:r>
              <a:rPr sz="900" b="1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"domain":</a:t>
            </a:r>
            <a:r>
              <a:rPr sz="900" b="1" spc="36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3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[(</a:t>
            </a:r>
            <a:r>
              <a:rPr sz="900" b="1" spc="13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"id"</a:t>
            </a:r>
            <a:r>
              <a:rPr sz="900" b="1" spc="13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,</a:t>
            </a:r>
            <a:r>
              <a:rPr sz="900" b="1" spc="34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14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"="</a:t>
            </a:r>
            <a:r>
              <a:rPr sz="900" b="1" spc="114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,</a:t>
            </a:r>
            <a:r>
              <a:rPr sz="900" b="1" spc="34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self</a:t>
            </a:r>
            <a:r>
              <a:rPr sz="900" b="1" spc="1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.id)], </a:t>
            </a:r>
            <a:r>
              <a:rPr sz="900" b="1" spc="6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"context":</a:t>
            </a:r>
            <a:r>
              <a:rPr sz="900" b="1" spc="29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{</a:t>
            </a:r>
            <a:r>
              <a:rPr sz="900" b="1" spc="8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"default_field_id"</a:t>
            </a:r>
            <a:r>
              <a:rPr sz="900" b="1" spc="8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:</a:t>
            </a:r>
            <a:r>
              <a:rPr sz="900" b="1" spc="27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05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self</a:t>
            </a:r>
            <a:r>
              <a:rPr sz="900" b="1" spc="10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.id},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62890">
              <a:lnSpc>
                <a:spcPct val="100000"/>
              </a:lnSpc>
              <a:spcBef>
                <a:spcPts val="160"/>
              </a:spcBef>
            </a:pPr>
            <a:r>
              <a:rPr sz="900" b="1" spc="5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}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28892" y="1071436"/>
            <a:ext cx="2334260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50"/>
              </a:spcBef>
              <a:buChar char="●"/>
              <a:tabLst>
                <a:tab pos="347980" algn="l"/>
              </a:tabLst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Define</a:t>
            </a:r>
            <a:r>
              <a:rPr sz="1400" spc="7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7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public</a:t>
            </a:r>
            <a:r>
              <a:rPr sz="14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10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method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spc="2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spc="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class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8892" y="1839530"/>
            <a:ext cx="19354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595959"/>
              </a:buClr>
              <a:buFont typeface="Arial" panose="020B0604020202090204"/>
              <a:buChar char="●"/>
              <a:tabLst>
                <a:tab pos="347980" algn="l"/>
              </a:tabLst>
            </a:pPr>
            <a:r>
              <a:rPr sz="1400" b="1" spc="-1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return</a:t>
            </a:r>
            <a:r>
              <a:rPr sz="1400" b="1" spc="-7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1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dictionary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9720" y="141145"/>
            <a:ext cx="390743" cy="39074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71724" y="2541820"/>
            <a:ext cx="2578735" cy="90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3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keys</a:t>
            </a:r>
            <a:r>
              <a:rPr sz="1300" spc="1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will</a:t>
            </a:r>
            <a:r>
              <a:rPr sz="13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300" spc="1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same</a:t>
            </a:r>
            <a:r>
              <a:rPr sz="1300" spc="1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elements</a:t>
            </a:r>
            <a:r>
              <a:rPr sz="13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spc="-2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as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fields</a:t>
            </a:r>
            <a:r>
              <a:rPr sz="1300" spc="1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defined</a:t>
            </a:r>
            <a:r>
              <a:rPr sz="1300" spc="1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300" spc="13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action</a:t>
            </a:r>
            <a:r>
              <a:rPr sz="1300" spc="14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record </a:t>
            </a:r>
            <a:r>
              <a:rPr sz="13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defined</a:t>
            </a:r>
            <a:r>
              <a:rPr sz="1300" spc="1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3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spc="6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300" spc="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spc="-2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data</a:t>
            </a:r>
            <a:endParaRPr sz="1300">
              <a:latin typeface="Arial" panose="020B0604020202090204"/>
              <a:cs typeface="Arial" panose="020B0604020202090204"/>
            </a:endParaRPr>
          </a:p>
          <a:p>
            <a:pPr marL="779145">
              <a:lnSpc>
                <a:spcPct val="100000"/>
              </a:lnSpc>
              <a:spcBef>
                <a:spcPts val="240"/>
              </a:spcBef>
            </a:pPr>
            <a:r>
              <a:rPr sz="11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(without</a:t>
            </a:r>
            <a:r>
              <a:rPr sz="1100" spc="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i="1" spc="114" dirty="0">
                <a:solidFill>
                  <a:srgbClr val="595959"/>
                </a:solidFill>
                <a:latin typeface="Liberation Sans Narrow"/>
                <a:cs typeface="Liberation Sans Narrow"/>
              </a:rPr>
              <a:t>id</a:t>
            </a:r>
            <a:r>
              <a:rPr sz="1100" i="1" spc="6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needed)</a:t>
            </a:r>
            <a:endParaRPr sz="11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61971" y="4184712"/>
            <a:ext cx="4946650" cy="6330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0"/>
              </a:spcBef>
              <a:buClr>
                <a:srgbClr val="595959"/>
              </a:buClr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i="1" spc="-114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domain</a:t>
            </a:r>
            <a:r>
              <a:rPr sz="1200" b="1" i="1" spc="3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2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display</a:t>
            </a:r>
            <a:r>
              <a:rPr sz="12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all</a:t>
            </a:r>
            <a:r>
              <a:rPr sz="12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elements</a:t>
            </a:r>
            <a:r>
              <a:rPr sz="12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2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this</a:t>
            </a:r>
            <a:r>
              <a:rPr sz="12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10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inverse</a:t>
            </a:r>
            <a:r>
              <a:rPr sz="12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field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495"/>
              </a:spcBef>
              <a:buClr>
                <a:srgbClr val="595959"/>
              </a:buClr>
              <a:buFont typeface="Arial" panose="020B0604020202090204"/>
              <a:buChar char="●"/>
            </a:pPr>
            <a:endParaRPr sz="1200">
              <a:latin typeface="Arial" panose="020B0604020202090204"/>
              <a:cs typeface="Arial" panose="020B0604020202090204"/>
            </a:endParaRPr>
          </a:p>
          <a:p>
            <a:pPr marL="332740" indent="-320040">
              <a:lnSpc>
                <a:spcPct val="100000"/>
              </a:lnSpc>
              <a:buClr>
                <a:srgbClr val="595959"/>
              </a:buClr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i="1" spc="-9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context</a:t>
            </a:r>
            <a:r>
              <a:rPr sz="1200" b="1" i="1" spc="2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if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new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record</a:t>
            </a:r>
            <a:r>
              <a:rPr sz="12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created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then,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links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200" spc="1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source</a:t>
            </a:r>
            <a:r>
              <a:rPr sz="1200" spc="9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record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25770" y="3822692"/>
            <a:ext cx="377531" cy="3775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49" y="3730647"/>
            <a:ext cx="2569210" cy="1431925"/>
            <a:chOff x="-19049" y="3730647"/>
            <a:chExt cx="2569210" cy="143192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9320" y="980962"/>
            <a:ext cx="548638" cy="2028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9312" y="3581917"/>
            <a:ext cx="373756" cy="3737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4046" y="1644736"/>
            <a:ext cx="827995" cy="20285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849367" y="2037795"/>
            <a:ext cx="4613910" cy="2740025"/>
            <a:chOff x="3849367" y="2037795"/>
            <a:chExt cx="4613910" cy="274002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9367" y="2037795"/>
              <a:ext cx="4613690" cy="27398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25567" y="2094945"/>
              <a:ext cx="4461510" cy="2587625"/>
            </a:xfrm>
            <a:custGeom>
              <a:avLst/>
              <a:gdLst/>
              <a:ahLst/>
              <a:cxnLst/>
              <a:rect l="l" t="t" r="r" b="b"/>
              <a:pathLst>
                <a:path w="4461509" h="2587625">
                  <a:moveTo>
                    <a:pt x="4292991" y="2587494"/>
                  </a:moveTo>
                  <a:lnTo>
                    <a:pt x="168299" y="2587494"/>
                  </a:lnTo>
                  <a:lnTo>
                    <a:pt x="123558" y="2581482"/>
                  </a:lnTo>
                  <a:lnTo>
                    <a:pt x="83355" y="2564517"/>
                  </a:lnTo>
                  <a:lnTo>
                    <a:pt x="49293" y="2538201"/>
                  </a:lnTo>
                  <a:lnTo>
                    <a:pt x="22977" y="2504139"/>
                  </a:lnTo>
                  <a:lnTo>
                    <a:pt x="6011" y="2463936"/>
                  </a:lnTo>
                  <a:lnTo>
                    <a:pt x="0" y="2419195"/>
                  </a:lnTo>
                  <a:lnTo>
                    <a:pt x="0" y="168289"/>
                  </a:lnTo>
                  <a:lnTo>
                    <a:pt x="6011" y="123552"/>
                  </a:lnTo>
                  <a:lnTo>
                    <a:pt x="22977" y="83351"/>
                  </a:lnTo>
                  <a:lnTo>
                    <a:pt x="49293" y="49291"/>
                  </a:lnTo>
                  <a:lnTo>
                    <a:pt x="83355" y="22976"/>
                  </a:lnTo>
                  <a:lnTo>
                    <a:pt x="123558" y="6011"/>
                  </a:lnTo>
                  <a:lnTo>
                    <a:pt x="168299" y="0"/>
                  </a:lnTo>
                  <a:lnTo>
                    <a:pt x="4292991" y="0"/>
                  </a:lnTo>
                  <a:lnTo>
                    <a:pt x="4357403" y="12810"/>
                  </a:lnTo>
                  <a:lnTo>
                    <a:pt x="4411991" y="49292"/>
                  </a:lnTo>
                  <a:lnTo>
                    <a:pt x="4448481" y="103888"/>
                  </a:lnTo>
                  <a:lnTo>
                    <a:pt x="4461291" y="168289"/>
                  </a:lnTo>
                  <a:lnTo>
                    <a:pt x="4461291" y="2419195"/>
                  </a:lnTo>
                  <a:lnTo>
                    <a:pt x="4455279" y="2463936"/>
                  </a:lnTo>
                  <a:lnTo>
                    <a:pt x="4438313" y="2504139"/>
                  </a:lnTo>
                  <a:lnTo>
                    <a:pt x="4411997" y="2538201"/>
                  </a:lnTo>
                  <a:lnTo>
                    <a:pt x="4377935" y="2564517"/>
                  </a:lnTo>
                  <a:lnTo>
                    <a:pt x="4337732" y="2581482"/>
                  </a:lnTo>
                  <a:lnTo>
                    <a:pt x="4292991" y="25874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25567" y="2094945"/>
              <a:ext cx="4461510" cy="2587625"/>
            </a:xfrm>
            <a:custGeom>
              <a:avLst/>
              <a:gdLst/>
              <a:ahLst/>
              <a:cxnLst/>
              <a:rect l="l" t="t" r="r" b="b"/>
              <a:pathLst>
                <a:path w="4461509" h="2587625">
                  <a:moveTo>
                    <a:pt x="0" y="168289"/>
                  </a:moveTo>
                  <a:lnTo>
                    <a:pt x="6011" y="123552"/>
                  </a:lnTo>
                  <a:lnTo>
                    <a:pt x="22977" y="83351"/>
                  </a:lnTo>
                  <a:lnTo>
                    <a:pt x="49293" y="49291"/>
                  </a:lnTo>
                  <a:lnTo>
                    <a:pt x="83355" y="22976"/>
                  </a:lnTo>
                  <a:lnTo>
                    <a:pt x="123558" y="6011"/>
                  </a:lnTo>
                  <a:lnTo>
                    <a:pt x="168299" y="0"/>
                  </a:lnTo>
                  <a:lnTo>
                    <a:pt x="4292991" y="0"/>
                  </a:lnTo>
                  <a:lnTo>
                    <a:pt x="4357403" y="12810"/>
                  </a:lnTo>
                  <a:lnTo>
                    <a:pt x="4411991" y="49292"/>
                  </a:lnTo>
                  <a:lnTo>
                    <a:pt x="4448481" y="103888"/>
                  </a:lnTo>
                  <a:lnTo>
                    <a:pt x="4461291" y="168289"/>
                  </a:lnTo>
                  <a:lnTo>
                    <a:pt x="4461291" y="2419195"/>
                  </a:lnTo>
                  <a:lnTo>
                    <a:pt x="4455279" y="2463936"/>
                  </a:lnTo>
                  <a:lnTo>
                    <a:pt x="4438313" y="2504139"/>
                  </a:lnTo>
                  <a:lnTo>
                    <a:pt x="4411997" y="2538201"/>
                  </a:lnTo>
                  <a:lnTo>
                    <a:pt x="4377935" y="2564517"/>
                  </a:lnTo>
                  <a:lnTo>
                    <a:pt x="4337732" y="2581482"/>
                  </a:lnTo>
                  <a:lnTo>
                    <a:pt x="4292991" y="2587494"/>
                  </a:lnTo>
                  <a:lnTo>
                    <a:pt x="168299" y="2587494"/>
                  </a:lnTo>
                  <a:lnTo>
                    <a:pt x="123558" y="2581482"/>
                  </a:lnTo>
                  <a:lnTo>
                    <a:pt x="83355" y="2564517"/>
                  </a:lnTo>
                  <a:lnTo>
                    <a:pt x="49293" y="2538201"/>
                  </a:lnTo>
                  <a:lnTo>
                    <a:pt x="22977" y="2504139"/>
                  </a:lnTo>
                  <a:lnTo>
                    <a:pt x="6011" y="2463936"/>
                  </a:lnTo>
                  <a:lnTo>
                    <a:pt x="0" y="2419195"/>
                  </a:lnTo>
                  <a:lnTo>
                    <a:pt x="0" y="16828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137795" indent="-336550">
              <a:lnSpc>
                <a:spcPct val="115000"/>
              </a:lnSpc>
              <a:spcBef>
                <a:spcPts val="100"/>
              </a:spcBef>
              <a:buChar char="●"/>
              <a:tabLst>
                <a:tab pos="469265" algn="l"/>
              </a:tabLst>
            </a:pPr>
            <a:r>
              <a:rPr dirty="0"/>
              <a:t>In</a:t>
            </a:r>
            <a:r>
              <a:rPr spc="30" dirty="0"/>
              <a:t> </a:t>
            </a:r>
            <a:r>
              <a:rPr spc="65" dirty="0"/>
              <a:t>the</a:t>
            </a:r>
            <a:r>
              <a:rPr spc="30" dirty="0"/>
              <a:t> </a:t>
            </a:r>
            <a:r>
              <a:rPr dirty="0"/>
              <a:t>view,</a:t>
            </a:r>
            <a:r>
              <a:rPr spc="35" dirty="0"/>
              <a:t> </a:t>
            </a:r>
            <a:r>
              <a:rPr spc="55" dirty="0"/>
              <a:t>add</a:t>
            </a:r>
            <a:r>
              <a:rPr spc="30" dirty="0"/>
              <a:t> </a:t>
            </a:r>
            <a:r>
              <a:rPr dirty="0"/>
              <a:t>a</a:t>
            </a:r>
            <a:r>
              <a:rPr spc="35" dirty="0"/>
              <a:t> </a:t>
            </a:r>
            <a:r>
              <a:rPr b="1" spc="-170" dirty="0">
                <a:latin typeface="Verdana" panose="020B0804030504040204"/>
                <a:cs typeface="Verdana" panose="020B0804030504040204"/>
              </a:rPr>
              <a:t>&lt;div&gt;</a:t>
            </a:r>
            <a:r>
              <a:rPr b="1" spc="-50" dirty="0">
                <a:latin typeface="Verdana" panose="020B0804030504040204"/>
                <a:cs typeface="Verdana" panose="020B0804030504040204"/>
              </a:rPr>
              <a:t> </a:t>
            </a:r>
            <a:r>
              <a:rPr spc="55" dirty="0"/>
              <a:t>with </a:t>
            </a:r>
            <a:r>
              <a:rPr spc="65" dirty="0"/>
              <a:t>the</a:t>
            </a:r>
            <a:r>
              <a:rPr spc="70" dirty="0"/>
              <a:t> </a:t>
            </a:r>
            <a:r>
              <a:rPr dirty="0"/>
              <a:t>class</a:t>
            </a:r>
            <a:r>
              <a:rPr spc="80" dirty="0"/>
              <a:t> </a:t>
            </a:r>
            <a:r>
              <a:rPr sz="1200" i="1" spc="114" dirty="0">
                <a:solidFill>
                  <a:srgbClr val="BF6069"/>
                </a:solidFill>
                <a:latin typeface="Liberation Sans Narrow"/>
                <a:cs typeface="Liberation Sans Narrow"/>
              </a:rPr>
              <a:t>oe_button_box</a:t>
            </a:r>
            <a:endParaRPr sz="12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Clr>
                <a:srgbClr val="595959"/>
              </a:buClr>
              <a:buFont typeface="Arial" panose="020B0604020202090204"/>
              <a:buChar char="●"/>
            </a:pPr>
          </a:p>
          <a:p>
            <a:pPr marL="469265" indent="-3359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dirty="0"/>
              <a:t>Inside,</a:t>
            </a:r>
            <a:r>
              <a:rPr spc="60" dirty="0"/>
              <a:t> </a:t>
            </a:r>
            <a:r>
              <a:rPr spc="55" dirty="0"/>
              <a:t>add</a:t>
            </a:r>
            <a:r>
              <a:rPr spc="65" dirty="0"/>
              <a:t> </a:t>
            </a:r>
            <a:r>
              <a:rPr dirty="0"/>
              <a:t>a</a:t>
            </a:r>
            <a:r>
              <a:rPr spc="75" dirty="0"/>
              <a:t> </a:t>
            </a:r>
            <a:r>
              <a:rPr b="1" spc="-35" dirty="0">
                <a:latin typeface="Verdana" panose="020B0804030504040204"/>
                <a:cs typeface="Verdana" panose="020B0804030504040204"/>
              </a:rPr>
              <a:t>&lt;button&gt;</a:t>
            </a:r>
            <a:endParaRPr b="1" spc="-35" dirty="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</a:p>
          <a:p>
            <a:pPr marL="12700" marR="17780">
              <a:lnSpc>
                <a:spcPct val="115000"/>
              </a:lnSpc>
            </a:pPr>
            <a:r>
              <a:rPr sz="1200" dirty="0"/>
              <a:t>→</a:t>
            </a:r>
            <a:r>
              <a:rPr sz="1200" spc="30" dirty="0"/>
              <a:t> </a:t>
            </a:r>
            <a:r>
              <a:rPr sz="1200" i="1" spc="155" dirty="0">
                <a:solidFill>
                  <a:srgbClr val="FFAA1A"/>
                </a:solidFill>
                <a:latin typeface="Liberation Sans Narrow"/>
                <a:cs typeface="Liberation Sans Narrow"/>
              </a:rPr>
              <a:t>name</a:t>
            </a:r>
            <a:r>
              <a:rPr sz="1200" i="1" spc="95" dirty="0">
                <a:solidFill>
                  <a:srgbClr val="FFAA1A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/>
              <a:t>attribute</a:t>
            </a:r>
            <a:r>
              <a:rPr sz="1200" spc="35" dirty="0"/>
              <a:t> </a:t>
            </a:r>
            <a:r>
              <a:rPr sz="1200" dirty="0"/>
              <a:t>must</a:t>
            </a:r>
            <a:r>
              <a:rPr sz="1200" spc="30" dirty="0"/>
              <a:t> </a:t>
            </a:r>
            <a:r>
              <a:rPr sz="1200" spc="50" dirty="0"/>
              <a:t>be</a:t>
            </a:r>
            <a:r>
              <a:rPr sz="1200" spc="35" dirty="0"/>
              <a:t> </a:t>
            </a:r>
            <a:r>
              <a:rPr sz="1200" spc="60" dirty="0"/>
              <a:t>the</a:t>
            </a:r>
            <a:r>
              <a:rPr sz="1200" spc="35" dirty="0"/>
              <a:t> </a:t>
            </a:r>
            <a:r>
              <a:rPr sz="1200" dirty="0"/>
              <a:t>same</a:t>
            </a:r>
            <a:r>
              <a:rPr sz="1200" spc="35" dirty="0"/>
              <a:t> </a:t>
            </a:r>
            <a:r>
              <a:rPr sz="1200" spc="-20" dirty="0"/>
              <a:t>name </a:t>
            </a:r>
            <a:r>
              <a:rPr sz="1200" spc="65" dirty="0"/>
              <a:t>of</a:t>
            </a:r>
            <a:r>
              <a:rPr sz="1200" dirty="0"/>
              <a:t> </a:t>
            </a:r>
            <a:r>
              <a:rPr sz="1200" spc="60" dirty="0"/>
              <a:t>the</a:t>
            </a:r>
            <a:r>
              <a:rPr sz="1200" spc="5" dirty="0"/>
              <a:t> </a:t>
            </a:r>
            <a:r>
              <a:rPr sz="1200" spc="40" dirty="0"/>
              <a:t>method</a:t>
            </a:r>
            <a:endParaRPr sz="12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200" spc="114" dirty="0"/>
              <a:t>→</a:t>
            </a:r>
            <a:r>
              <a:rPr sz="1200" i="1" spc="114" dirty="0">
                <a:solidFill>
                  <a:srgbClr val="FFAA1A"/>
                </a:solidFill>
                <a:latin typeface="Liberation Sans Narrow"/>
                <a:cs typeface="Liberation Sans Narrow"/>
              </a:rPr>
              <a:t>type</a:t>
            </a:r>
            <a:r>
              <a:rPr sz="1200" i="1" spc="125" dirty="0">
                <a:solidFill>
                  <a:srgbClr val="FFAA1A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/>
              <a:t>attribute</a:t>
            </a:r>
            <a:r>
              <a:rPr sz="1200" spc="65" dirty="0"/>
              <a:t> </a:t>
            </a:r>
            <a:r>
              <a:rPr sz="1200" dirty="0"/>
              <a:t>must</a:t>
            </a:r>
            <a:r>
              <a:rPr sz="1200" spc="80" dirty="0"/>
              <a:t> </a:t>
            </a:r>
            <a:r>
              <a:rPr sz="1200" i="1" spc="130" dirty="0">
                <a:solidFill>
                  <a:srgbClr val="FB777C"/>
                </a:solidFill>
                <a:latin typeface="Liberation Sans Narrow"/>
                <a:cs typeface="Liberation Sans Narrow"/>
              </a:rPr>
              <a:t>"object"</a:t>
            </a:r>
            <a:endParaRPr sz="12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200" spc="90" dirty="0"/>
              <a:t>→</a:t>
            </a:r>
            <a:r>
              <a:rPr sz="1200" i="1" spc="90" dirty="0">
                <a:solidFill>
                  <a:srgbClr val="FFAA1A"/>
                </a:solidFill>
                <a:latin typeface="Liberation Sans Narrow"/>
                <a:cs typeface="Liberation Sans Narrow"/>
              </a:rPr>
              <a:t>class</a:t>
            </a:r>
            <a:r>
              <a:rPr sz="1200" i="1" spc="114" dirty="0">
                <a:solidFill>
                  <a:srgbClr val="FFAA1A"/>
                </a:solidFill>
                <a:latin typeface="Liberation Sans Narrow"/>
                <a:cs typeface="Liberation Sans Narrow"/>
              </a:rPr>
              <a:t> </a:t>
            </a:r>
            <a:r>
              <a:rPr sz="1200" spc="50" dirty="0"/>
              <a:t>attribute </a:t>
            </a:r>
            <a:r>
              <a:rPr sz="1200" dirty="0"/>
              <a:t>must</a:t>
            </a:r>
            <a:r>
              <a:rPr sz="1200" spc="50" dirty="0"/>
              <a:t> be</a:t>
            </a:r>
            <a:r>
              <a:rPr sz="1200" spc="65" dirty="0"/>
              <a:t> </a:t>
            </a:r>
            <a:r>
              <a:rPr sz="1200" i="1" spc="114" dirty="0">
                <a:solidFill>
                  <a:srgbClr val="FB777C"/>
                </a:solidFill>
                <a:latin typeface="Liberation Sans Narrow"/>
                <a:cs typeface="Liberation Sans Narrow"/>
              </a:rPr>
              <a:t>"oe_stat_button"</a:t>
            </a:r>
            <a:endParaRPr sz="12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200" dirty="0"/>
              <a:t>→</a:t>
            </a:r>
            <a:r>
              <a:rPr sz="1200" spc="65" dirty="0"/>
              <a:t> </a:t>
            </a:r>
            <a:r>
              <a:rPr sz="1200" dirty="0"/>
              <a:t>chose</a:t>
            </a:r>
            <a:r>
              <a:rPr sz="1200" spc="70" dirty="0"/>
              <a:t> </a:t>
            </a:r>
            <a:r>
              <a:rPr sz="1200" dirty="0"/>
              <a:t>an</a:t>
            </a:r>
            <a:r>
              <a:rPr sz="1200" spc="75" dirty="0"/>
              <a:t> </a:t>
            </a:r>
            <a:r>
              <a:rPr sz="1200" b="1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804030504040204"/>
                <a:cs typeface="Verdana" panose="020B0804030504040204"/>
                <a:hlinkClick r:id="rId7"/>
              </a:rPr>
              <a:t>fa-</a:t>
            </a:r>
            <a:r>
              <a:rPr sz="1200" b="1" u="heavy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Verdana" panose="020B0804030504040204"/>
                <a:cs typeface="Verdana" panose="020B0804030504040204"/>
                <a:hlinkClick r:id="rId7"/>
              </a:rPr>
              <a:t>icon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8487" y="2270384"/>
            <a:ext cx="3628390" cy="2339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1003300" marR="998855" indent="-377825">
              <a:lnSpc>
                <a:spcPct val="115000"/>
              </a:lnSpc>
            </a:pPr>
            <a:r>
              <a:rPr sz="11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5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100" b="1" spc="27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"oe_button_box"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"button_box"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1537335" marR="5080" indent="-607695">
              <a:lnSpc>
                <a:spcPct val="115000"/>
              </a:lnSpc>
            </a:pP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</a:t>
            </a:r>
            <a:r>
              <a:rPr sz="1100" b="1" spc="37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"action_open_line_ids"</a:t>
            </a:r>
            <a:r>
              <a:rPr sz="11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type</a:t>
            </a:r>
            <a:r>
              <a:rPr sz="11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"object" </a:t>
            </a:r>
            <a:r>
              <a:rPr sz="1100" b="1" spc="4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11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4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"oe_stat_button" </a:t>
            </a:r>
            <a:r>
              <a:rPr sz="1100" b="1" spc="6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icon</a:t>
            </a:r>
            <a:r>
              <a:rPr sz="110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6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"fa-</a:t>
            </a:r>
            <a:r>
              <a:rPr sz="1100" b="1" spc="114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icon"</a:t>
            </a:r>
            <a:r>
              <a:rPr sz="1100" b="1" spc="33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/</a:t>
            </a:r>
            <a:r>
              <a:rPr sz="1100" b="1" spc="3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626110">
              <a:lnSpc>
                <a:spcPct val="100000"/>
              </a:lnSpc>
              <a:spcBef>
                <a:spcPts val="195"/>
              </a:spcBef>
            </a:pPr>
            <a:r>
              <a:rPr sz="11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4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div</a:t>
            </a:r>
            <a:r>
              <a:rPr sz="1100" b="1" spc="4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469265">
              <a:lnSpc>
                <a:spcPct val="100000"/>
              </a:lnSpc>
              <a:spcBef>
                <a:spcPts val="200"/>
              </a:spcBef>
            </a:pPr>
            <a:r>
              <a:rPr sz="1100" b="1" spc="-50" dirty="0">
                <a:solidFill>
                  <a:srgbClr val="333333"/>
                </a:solidFill>
                <a:latin typeface="Arial" panose="020B0604020202090204"/>
                <a:cs typeface="Arial" panose="020B0604020202090204"/>
              </a:rPr>
              <a:t>…</a:t>
            </a:r>
            <a:endParaRPr sz="1100">
              <a:latin typeface="Arial" panose="020B0604020202090204"/>
              <a:cs typeface="Arial" panose="020B0604020202090204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sheet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1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form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49367" y="279774"/>
            <a:ext cx="4613910" cy="1228090"/>
            <a:chOff x="3849367" y="279774"/>
            <a:chExt cx="4613910" cy="122809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9367" y="279774"/>
              <a:ext cx="4613690" cy="12278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5567" y="336924"/>
              <a:ext cx="4461510" cy="1075690"/>
            </a:xfrm>
            <a:custGeom>
              <a:avLst/>
              <a:gdLst/>
              <a:ahLst/>
              <a:cxnLst/>
              <a:rect l="l" t="t" r="r" b="b"/>
              <a:pathLst>
                <a:path w="4461509" h="1075690">
                  <a:moveTo>
                    <a:pt x="4338066" y="1075497"/>
                  </a:moveTo>
                  <a:lnTo>
                    <a:pt x="123224" y="1075497"/>
                  </a:lnTo>
                  <a:lnTo>
                    <a:pt x="75262" y="1065813"/>
                  </a:lnTo>
                  <a:lnTo>
                    <a:pt x="36093" y="1039404"/>
                  </a:lnTo>
                  <a:lnTo>
                    <a:pt x="9684" y="1000234"/>
                  </a:lnTo>
                  <a:lnTo>
                    <a:pt x="0" y="952268"/>
                  </a:lnTo>
                  <a:lnTo>
                    <a:pt x="0" y="123229"/>
                  </a:lnTo>
                  <a:lnTo>
                    <a:pt x="9684" y="75263"/>
                  </a:lnTo>
                  <a:lnTo>
                    <a:pt x="36093" y="36093"/>
                  </a:lnTo>
                  <a:lnTo>
                    <a:pt x="75262" y="9684"/>
                  </a:lnTo>
                  <a:lnTo>
                    <a:pt x="123224" y="0"/>
                  </a:lnTo>
                  <a:lnTo>
                    <a:pt x="4338066" y="0"/>
                  </a:lnTo>
                  <a:lnTo>
                    <a:pt x="4385219" y="9379"/>
                  </a:lnTo>
                  <a:lnTo>
                    <a:pt x="4425191" y="36092"/>
                  </a:lnTo>
                  <a:lnTo>
                    <a:pt x="4451912" y="76071"/>
                  </a:lnTo>
                  <a:lnTo>
                    <a:pt x="4461291" y="123229"/>
                  </a:lnTo>
                  <a:lnTo>
                    <a:pt x="4461291" y="952268"/>
                  </a:lnTo>
                  <a:lnTo>
                    <a:pt x="4451606" y="1000234"/>
                  </a:lnTo>
                  <a:lnTo>
                    <a:pt x="4425197" y="1039404"/>
                  </a:lnTo>
                  <a:lnTo>
                    <a:pt x="4386028" y="1065813"/>
                  </a:lnTo>
                  <a:lnTo>
                    <a:pt x="4338066" y="10754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25567" y="336924"/>
              <a:ext cx="4461510" cy="1075690"/>
            </a:xfrm>
            <a:custGeom>
              <a:avLst/>
              <a:gdLst/>
              <a:ahLst/>
              <a:cxnLst/>
              <a:rect l="l" t="t" r="r" b="b"/>
              <a:pathLst>
                <a:path w="4461509" h="1075690">
                  <a:moveTo>
                    <a:pt x="0" y="123229"/>
                  </a:moveTo>
                  <a:lnTo>
                    <a:pt x="9684" y="75263"/>
                  </a:lnTo>
                  <a:lnTo>
                    <a:pt x="36093" y="36093"/>
                  </a:lnTo>
                  <a:lnTo>
                    <a:pt x="75262" y="9684"/>
                  </a:lnTo>
                  <a:lnTo>
                    <a:pt x="123224" y="0"/>
                  </a:lnTo>
                  <a:lnTo>
                    <a:pt x="4338066" y="0"/>
                  </a:lnTo>
                  <a:lnTo>
                    <a:pt x="4385219" y="9379"/>
                  </a:lnTo>
                  <a:lnTo>
                    <a:pt x="4425191" y="36092"/>
                  </a:lnTo>
                  <a:lnTo>
                    <a:pt x="4451912" y="76071"/>
                  </a:lnTo>
                  <a:lnTo>
                    <a:pt x="4461291" y="123229"/>
                  </a:lnTo>
                  <a:lnTo>
                    <a:pt x="4461291" y="952268"/>
                  </a:lnTo>
                  <a:lnTo>
                    <a:pt x="4451606" y="1000234"/>
                  </a:lnTo>
                  <a:lnTo>
                    <a:pt x="4425197" y="1039404"/>
                  </a:lnTo>
                  <a:lnTo>
                    <a:pt x="4386028" y="1065813"/>
                  </a:lnTo>
                  <a:lnTo>
                    <a:pt x="4338066" y="1075497"/>
                  </a:lnTo>
                  <a:lnTo>
                    <a:pt x="123224" y="1075497"/>
                  </a:lnTo>
                  <a:lnTo>
                    <a:pt x="75262" y="1065813"/>
                  </a:lnTo>
                  <a:lnTo>
                    <a:pt x="36093" y="1039404"/>
                  </a:lnTo>
                  <a:lnTo>
                    <a:pt x="9684" y="1000234"/>
                  </a:lnTo>
                  <a:lnTo>
                    <a:pt x="0" y="952268"/>
                  </a:lnTo>
                  <a:lnTo>
                    <a:pt x="0" y="12322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299639" y="448377"/>
            <a:ext cx="1910714" cy="3409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469265">
              <a:lnSpc>
                <a:spcPct val="100000"/>
              </a:lnSpc>
              <a:spcBef>
                <a:spcPts val="160"/>
              </a:spcBef>
            </a:pPr>
            <a:r>
              <a:rPr sz="900" spc="-50" dirty="0">
                <a:latin typeface="Arial" panose="020B0604020202090204"/>
                <a:cs typeface="Arial" panose="020B0604020202090204"/>
              </a:rPr>
              <a:t>…</a:t>
            </a:r>
            <a:endParaRPr sz="9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51009" y="921579"/>
            <a:ext cx="1973580" cy="3409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def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action_open_line_ids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18440">
              <a:lnSpc>
                <a:spcPct val="100000"/>
              </a:lnSpc>
              <a:spcBef>
                <a:spcPts val="160"/>
              </a:spcBef>
            </a:pPr>
            <a:r>
              <a:rPr sz="900" spc="-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…</a:t>
            </a:r>
            <a:endParaRPr sz="9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662072" y="1149845"/>
            <a:ext cx="3684270" cy="1706880"/>
            <a:chOff x="3662072" y="1149845"/>
            <a:chExt cx="3684270" cy="1706880"/>
          </a:xfrm>
        </p:grpSpPr>
        <p:sp>
          <p:nvSpPr>
            <p:cNvPr id="22" name="object 22"/>
            <p:cNvSpPr/>
            <p:nvPr/>
          </p:nvSpPr>
          <p:spPr>
            <a:xfrm>
              <a:off x="5910038" y="1187385"/>
              <a:ext cx="1431290" cy="1664970"/>
            </a:xfrm>
            <a:custGeom>
              <a:avLst/>
              <a:gdLst/>
              <a:ahLst/>
              <a:cxnLst/>
              <a:rect l="l" t="t" r="r" b="b"/>
              <a:pathLst>
                <a:path w="1431290" h="1664970">
                  <a:moveTo>
                    <a:pt x="1430947" y="166455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81863" y="1154607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16249" y="43032"/>
                  </a:moveTo>
                  <a:lnTo>
                    <a:pt x="0" y="0"/>
                  </a:lnTo>
                  <a:lnTo>
                    <a:pt x="40099" y="22522"/>
                  </a:lnTo>
                  <a:lnTo>
                    <a:pt x="16249" y="4303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881863" y="1154607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40099" y="22522"/>
                  </a:moveTo>
                  <a:lnTo>
                    <a:pt x="0" y="0"/>
                  </a:lnTo>
                  <a:lnTo>
                    <a:pt x="16249" y="43032"/>
                  </a:lnTo>
                  <a:lnTo>
                    <a:pt x="40099" y="2252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2072" y="1847609"/>
              <a:ext cx="377531" cy="377523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3774" y="330029"/>
            <a:ext cx="1005120" cy="246242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49224" y="132968"/>
            <a:ext cx="2389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5" dirty="0">
                <a:solidFill>
                  <a:srgbClr val="333333"/>
                </a:solidFill>
              </a:rPr>
              <a:t>Button</a:t>
            </a:r>
            <a:r>
              <a:rPr sz="3200" spc="-20" dirty="0">
                <a:solidFill>
                  <a:srgbClr val="333333"/>
                </a:solidFill>
              </a:rPr>
              <a:t> </a:t>
            </a:r>
            <a:r>
              <a:rPr sz="3200" spc="-165" dirty="0">
                <a:solidFill>
                  <a:srgbClr val="333333"/>
                </a:solidFill>
              </a:rPr>
              <a:t>deﬁnition</a:t>
            </a:r>
            <a:endParaRPr sz="3200"/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49720" y="141145"/>
            <a:ext cx="390743" cy="3907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959735" y="1631950"/>
            <a:ext cx="273177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65" dirty="0">
                <a:solidFill>
                  <a:srgbClr val="333333"/>
                </a:solidFill>
                <a:sym typeface="+mn-ea"/>
              </a:rPr>
              <a:t>Action</a:t>
            </a:r>
            <a:endParaRPr lang="en-US" spc="-145" dirty="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52400" y="209550"/>
            <a:ext cx="1600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349" y="1410411"/>
            <a:ext cx="3250565" cy="171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400" spc="-9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400" spc="-9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counter</a:t>
            </a:r>
            <a:r>
              <a:rPr sz="1400" spc="-9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!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30"/>
              </a:spcBef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469265" marR="101600" indent="-336550">
              <a:lnSpc>
                <a:spcPct val="115000"/>
              </a:lnSpc>
              <a:buFont typeface="Arial" panose="020B0604020202090204"/>
              <a:buChar char="●"/>
              <a:tabLst>
                <a:tab pos="469265" algn="l"/>
              </a:tabLst>
            </a:pPr>
            <a:r>
              <a:rPr sz="14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Deﬁne</a:t>
            </a:r>
            <a:r>
              <a:rPr sz="1400" spc="-5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400" spc="-5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computed</a:t>
            </a:r>
            <a:r>
              <a:rPr sz="1400" b="1" spc="-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ﬁeld</a:t>
            </a:r>
            <a:r>
              <a:rPr sz="1400" spc="-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400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model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30"/>
              </a:spcBef>
              <a:buClr>
                <a:srgbClr val="595959"/>
              </a:buClr>
              <a:buFont typeface="Arial" panose="020B0604020202090204"/>
              <a:buChar char="●"/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L="469265" marR="5080" indent="-336550">
              <a:lnSpc>
                <a:spcPct val="115000"/>
              </a:lnSpc>
              <a:buFont typeface="Arial" panose="020B0604020202090204"/>
              <a:buChar char="●"/>
              <a:tabLst>
                <a:tab pos="469265" algn="l"/>
              </a:tabLst>
            </a:pPr>
            <a:r>
              <a:rPr sz="1400" spc="5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400" spc="-9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9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ﬁeld</a:t>
            </a:r>
            <a:r>
              <a:rPr sz="1400" spc="-9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400" spc="-9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8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view,</a:t>
            </a:r>
            <a:r>
              <a:rPr sz="1400" spc="-9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inside </a:t>
            </a:r>
            <a:r>
              <a:rPr sz="14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button</a:t>
            </a:r>
            <a:r>
              <a:rPr sz="1400" spc="4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tags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3774" y="330029"/>
            <a:ext cx="1005120" cy="24624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5" dirty="0">
                <a:solidFill>
                  <a:srgbClr val="333333"/>
                </a:solidFill>
              </a:rPr>
              <a:t>Button</a:t>
            </a:r>
            <a:r>
              <a:rPr sz="3200" spc="-20" dirty="0">
                <a:solidFill>
                  <a:srgbClr val="333333"/>
                </a:solidFill>
              </a:rPr>
              <a:t> </a:t>
            </a:r>
            <a:r>
              <a:rPr sz="3200" spc="-165" dirty="0">
                <a:solidFill>
                  <a:srgbClr val="333333"/>
                </a:solidFill>
              </a:rPr>
              <a:t>deﬁnition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9720" y="141145"/>
            <a:ext cx="390743" cy="39074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929041" y="179649"/>
            <a:ext cx="4582160" cy="2463165"/>
            <a:chOff x="3929041" y="179649"/>
            <a:chExt cx="4582160" cy="24631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9041" y="179649"/>
              <a:ext cx="4581890" cy="24626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05241" y="236799"/>
              <a:ext cx="4429760" cy="2310765"/>
            </a:xfrm>
            <a:custGeom>
              <a:avLst/>
              <a:gdLst/>
              <a:ahLst/>
              <a:cxnLst/>
              <a:rect l="l" t="t" r="r" b="b"/>
              <a:pathLst>
                <a:path w="4429759" h="2310765">
                  <a:moveTo>
                    <a:pt x="4289641" y="2310295"/>
                  </a:moveTo>
                  <a:lnTo>
                    <a:pt x="139849" y="2310295"/>
                  </a:lnTo>
                  <a:lnTo>
                    <a:pt x="95641" y="2303166"/>
                  </a:lnTo>
                  <a:lnTo>
                    <a:pt x="57250" y="2283313"/>
                  </a:lnTo>
                  <a:lnTo>
                    <a:pt x="26979" y="2253042"/>
                  </a:lnTo>
                  <a:lnTo>
                    <a:pt x="7128" y="2214654"/>
                  </a:lnTo>
                  <a:lnTo>
                    <a:pt x="0" y="2170453"/>
                  </a:lnTo>
                  <a:lnTo>
                    <a:pt x="0" y="139842"/>
                  </a:lnTo>
                  <a:lnTo>
                    <a:pt x="7128" y="95641"/>
                  </a:lnTo>
                  <a:lnTo>
                    <a:pt x="26979" y="57253"/>
                  </a:lnTo>
                  <a:lnTo>
                    <a:pt x="57250" y="26981"/>
                  </a:lnTo>
                  <a:lnTo>
                    <a:pt x="95641" y="7129"/>
                  </a:lnTo>
                  <a:lnTo>
                    <a:pt x="139849" y="0"/>
                  </a:lnTo>
                  <a:lnTo>
                    <a:pt x="4289641" y="0"/>
                  </a:lnTo>
                  <a:lnTo>
                    <a:pt x="4343169" y="10644"/>
                  </a:lnTo>
                  <a:lnTo>
                    <a:pt x="4388541" y="40959"/>
                  </a:lnTo>
                  <a:lnTo>
                    <a:pt x="4418850" y="86327"/>
                  </a:lnTo>
                  <a:lnTo>
                    <a:pt x="4429491" y="139842"/>
                  </a:lnTo>
                  <a:lnTo>
                    <a:pt x="4429491" y="2170453"/>
                  </a:lnTo>
                  <a:lnTo>
                    <a:pt x="4422362" y="2214654"/>
                  </a:lnTo>
                  <a:lnTo>
                    <a:pt x="4402512" y="2253042"/>
                  </a:lnTo>
                  <a:lnTo>
                    <a:pt x="4372240" y="2283313"/>
                  </a:lnTo>
                  <a:lnTo>
                    <a:pt x="4333849" y="2303166"/>
                  </a:lnTo>
                  <a:lnTo>
                    <a:pt x="4289641" y="23102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005241" y="236799"/>
              <a:ext cx="4429760" cy="2310765"/>
            </a:xfrm>
            <a:custGeom>
              <a:avLst/>
              <a:gdLst/>
              <a:ahLst/>
              <a:cxnLst/>
              <a:rect l="l" t="t" r="r" b="b"/>
              <a:pathLst>
                <a:path w="4429759" h="2310765">
                  <a:moveTo>
                    <a:pt x="0" y="139842"/>
                  </a:moveTo>
                  <a:lnTo>
                    <a:pt x="7128" y="95641"/>
                  </a:lnTo>
                  <a:lnTo>
                    <a:pt x="26979" y="57253"/>
                  </a:lnTo>
                  <a:lnTo>
                    <a:pt x="57250" y="26981"/>
                  </a:lnTo>
                  <a:lnTo>
                    <a:pt x="95641" y="7129"/>
                  </a:lnTo>
                  <a:lnTo>
                    <a:pt x="139849" y="0"/>
                  </a:lnTo>
                  <a:lnTo>
                    <a:pt x="4289641" y="0"/>
                  </a:lnTo>
                  <a:lnTo>
                    <a:pt x="4343169" y="10644"/>
                  </a:lnTo>
                  <a:lnTo>
                    <a:pt x="4388541" y="40959"/>
                  </a:lnTo>
                  <a:lnTo>
                    <a:pt x="4418850" y="86327"/>
                  </a:lnTo>
                  <a:lnTo>
                    <a:pt x="4429491" y="139842"/>
                  </a:lnTo>
                  <a:lnTo>
                    <a:pt x="4429491" y="2170453"/>
                  </a:lnTo>
                  <a:lnTo>
                    <a:pt x="4422362" y="2214653"/>
                  </a:lnTo>
                  <a:lnTo>
                    <a:pt x="4402511" y="2253041"/>
                  </a:lnTo>
                  <a:lnTo>
                    <a:pt x="4372240" y="2283313"/>
                  </a:lnTo>
                  <a:lnTo>
                    <a:pt x="4333849" y="2303166"/>
                  </a:lnTo>
                  <a:lnTo>
                    <a:pt x="4289641" y="2310295"/>
                  </a:lnTo>
                  <a:lnTo>
                    <a:pt x="139849" y="2310295"/>
                  </a:lnTo>
                  <a:lnTo>
                    <a:pt x="95641" y="2303166"/>
                  </a:lnTo>
                  <a:lnTo>
                    <a:pt x="57250" y="2283313"/>
                  </a:lnTo>
                  <a:lnTo>
                    <a:pt x="26979" y="2253041"/>
                  </a:lnTo>
                  <a:lnTo>
                    <a:pt x="7128" y="2214653"/>
                  </a:lnTo>
                  <a:lnTo>
                    <a:pt x="0" y="2170453"/>
                  </a:lnTo>
                  <a:lnTo>
                    <a:pt x="0" y="13984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252262" y="359001"/>
            <a:ext cx="21609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odoo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_,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fields,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52262" y="811628"/>
            <a:ext cx="3916679" cy="16033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_name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_description</a:t>
            </a:r>
            <a:r>
              <a:rPr sz="900" spc="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=</a:t>
            </a:r>
            <a:r>
              <a:rPr sz="900" spc="2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  <a:p>
            <a:pPr marL="263525" marR="5080">
              <a:lnSpc>
                <a:spcPct val="230000"/>
              </a:lnSpc>
            </a:pP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line_count</a:t>
            </a:r>
            <a:r>
              <a:rPr sz="900" b="1" spc="38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39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fields.Integer(compute="_compute_line_count")</a:t>
            </a:r>
            <a:r>
              <a:rPr sz="900" b="1" spc="5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900" b="1" spc="4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@api.depends(</a:t>
            </a:r>
            <a:r>
              <a:rPr sz="900" b="1" spc="4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"line_ids"</a:t>
            </a:r>
            <a:r>
              <a:rPr sz="900" b="1" spc="4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)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514985" marR="1758950" indent="-251460">
              <a:lnSpc>
                <a:spcPct val="115000"/>
              </a:lnSpc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def</a:t>
            </a:r>
            <a:r>
              <a:rPr sz="900" b="1" spc="31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_compute_line_count</a:t>
            </a:r>
            <a:r>
              <a:rPr sz="900" b="1" spc="-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(self)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:</a:t>
            </a:r>
            <a:r>
              <a:rPr sz="900" b="1" spc="500" dirty="0">
                <a:latin typeface="Trebuchet MS" panose="020B0703020202090204"/>
                <a:cs typeface="Trebuchet MS" panose="020B0703020202090204"/>
              </a:rPr>
              <a:t> </a:t>
            </a:r>
            <a:endParaRPr sz="900" b="1" spc="500" dirty="0">
              <a:latin typeface="Trebuchet MS" panose="020B0703020202090204"/>
              <a:cs typeface="Trebuchet MS" panose="020B0703020202090204"/>
            </a:endParaRPr>
          </a:p>
          <a:p>
            <a:pPr marL="514985" marR="1758950" indent="-251460">
              <a:lnSpc>
                <a:spcPct val="115000"/>
              </a:lnSpc>
            </a:pPr>
            <a:r>
              <a:rPr lang="en-US" altLang="" sz="900" b="1" spc="500" dirty="0">
                <a:latin typeface="Trebuchet MS" panose="020B0703020202090204"/>
                <a:cs typeface="Trebuchet MS" panose="020B0703020202090204"/>
              </a:rPr>
              <a:t>	</a:t>
            </a:r>
            <a:r>
              <a:rPr sz="900" b="1" spc="7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for</a:t>
            </a:r>
            <a:r>
              <a:rPr sz="900" b="1" spc="26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</a:t>
            </a:r>
            <a:r>
              <a:rPr sz="900" b="1" spc="26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in</a:t>
            </a:r>
            <a:r>
              <a:rPr sz="900" b="1" spc="26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self: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766445">
              <a:lnSpc>
                <a:spcPct val="100000"/>
              </a:lnSpc>
              <a:spcBef>
                <a:spcPts val="160"/>
              </a:spcBef>
            </a:pPr>
            <a:r>
              <a:rPr sz="900" b="1" spc="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rec.line_count</a:t>
            </a:r>
            <a:r>
              <a:rPr sz="900" b="1" spc="44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45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65" dirty="0">
                <a:solidFill>
                  <a:srgbClr val="1C00CF"/>
                </a:solidFill>
                <a:latin typeface="Trebuchet MS" panose="020B0703020202090204"/>
                <a:cs typeface="Trebuchet MS" panose="020B0703020202090204"/>
              </a:rPr>
              <a:t>len(</a:t>
            </a: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rec.line_ids)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13142" y="2747919"/>
            <a:ext cx="4613910" cy="2039620"/>
            <a:chOff x="3913142" y="2747919"/>
            <a:chExt cx="4613910" cy="203962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3142" y="2747919"/>
              <a:ext cx="4613690" cy="20393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89341" y="2805069"/>
              <a:ext cx="4461510" cy="1887220"/>
            </a:xfrm>
            <a:custGeom>
              <a:avLst/>
              <a:gdLst/>
              <a:ahLst/>
              <a:cxnLst/>
              <a:rect l="l" t="t" r="r" b="b"/>
              <a:pathLst>
                <a:path w="4461509" h="1887220">
                  <a:moveTo>
                    <a:pt x="4338566" y="1886996"/>
                  </a:moveTo>
                  <a:lnTo>
                    <a:pt x="122724" y="1886996"/>
                  </a:lnTo>
                  <a:lnTo>
                    <a:pt x="74956" y="1877351"/>
                  </a:lnTo>
                  <a:lnTo>
                    <a:pt x="35946" y="1851049"/>
                  </a:lnTo>
                  <a:lnTo>
                    <a:pt x="9644" y="1812039"/>
                  </a:lnTo>
                  <a:lnTo>
                    <a:pt x="0" y="1764271"/>
                  </a:lnTo>
                  <a:lnTo>
                    <a:pt x="0" y="122724"/>
                  </a:lnTo>
                  <a:lnTo>
                    <a:pt x="9644" y="74956"/>
                  </a:lnTo>
                  <a:lnTo>
                    <a:pt x="35946" y="35946"/>
                  </a:lnTo>
                  <a:lnTo>
                    <a:pt x="74956" y="9644"/>
                  </a:lnTo>
                  <a:lnTo>
                    <a:pt x="122724" y="0"/>
                  </a:lnTo>
                  <a:lnTo>
                    <a:pt x="4338566" y="0"/>
                  </a:lnTo>
                  <a:lnTo>
                    <a:pt x="4385525" y="9340"/>
                  </a:lnTo>
                  <a:lnTo>
                    <a:pt x="4425341" y="35949"/>
                  </a:lnTo>
                  <a:lnTo>
                    <a:pt x="4451950" y="75765"/>
                  </a:lnTo>
                  <a:lnTo>
                    <a:pt x="4461291" y="122724"/>
                  </a:lnTo>
                  <a:lnTo>
                    <a:pt x="4461291" y="1764271"/>
                  </a:lnTo>
                  <a:lnTo>
                    <a:pt x="4451646" y="1812039"/>
                  </a:lnTo>
                  <a:lnTo>
                    <a:pt x="4425344" y="1851049"/>
                  </a:lnTo>
                  <a:lnTo>
                    <a:pt x="4386334" y="1877351"/>
                  </a:lnTo>
                  <a:lnTo>
                    <a:pt x="4338566" y="18869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89341" y="2805069"/>
              <a:ext cx="4461510" cy="1887220"/>
            </a:xfrm>
            <a:custGeom>
              <a:avLst/>
              <a:gdLst/>
              <a:ahLst/>
              <a:cxnLst/>
              <a:rect l="l" t="t" r="r" b="b"/>
              <a:pathLst>
                <a:path w="4461509" h="1887220">
                  <a:moveTo>
                    <a:pt x="0" y="122724"/>
                  </a:moveTo>
                  <a:lnTo>
                    <a:pt x="9644" y="74956"/>
                  </a:lnTo>
                  <a:lnTo>
                    <a:pt x="35946" y="35946"/>
                  </a:lnTo>
                  <a:lnTo>
                    <a:pt x="74956" y="9644"/>
                  </a:lnTo>
                  <a:lnTo>
                    <a:pt x="122724" y="0"/>
                  </a:lnTo>
                  <a:lnTo>
                    <a:pt x="4338566" y="0"/>
                  </a:lnTo>
                  <a:lnTo>
                    <a:pt x="4385525" y="9340"/>
                  </a:lnTo>
                  <a:lnTo>
                    <a:pt x="4425341" y="35949"/>
                  </a:lnTo>
                  <a:lnTo>
                    <a:pt x="4451950" y="75765"/>
                  </a:lnTo>
                  <a:lnTo>
                    <a:pt x="4461291" y="122724"/>
                  </a:lnTo>
                  <a:lnTo>
                    <a:pt x="4461291" y="1764271"/>
                  </a:lnTo>
                  <a:lnTo>
                    <a:pt x="4451646" y="1812039"/>
                  </a:lnTo>
                  <a:lnTo>
                    <a:pt x="4425344" y="1851049"/>
                  </a:lnTo>
                  <a:lnTo>
                    <a:pt x="4386334" y="1877351"/>
                  </a:lnTo>
                  <a:lnTo>
                    <a:pt x="4338566" y="1886996"/>
                  </a:lnTo>
                  <a:lnTo>
                    <a:pt x="122724" y="1886996"/>
                  </a:lnTo>
                  <a:lnTo>
                    <a:pt x="74956" y="1877351"/>
                  </a:lnTo>
                  <a:lnTo>
                    <a:pt x="35946" y="1851049"/>
                  </a:lnTo>
                  <a:lnTo>
                    <a:pt x="9644" y="1812039"/>
                  </a:lnTo>
                  <a:lnTo>
                    <a:pt x="0" y="1764271"/>
                  </a:lnTo>
                  <a:lnTo>
                    <a:pt x="0" y="12272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424693" y="3029762"/>
            <a:ext cx="3556635" cy="137541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00" dirty="0">
                <a:solidFill>
                  <a:srgbClr val="62A35B"/>
                </a:solidFill>
                <a:latin typeface="IBM 3270"/>
                <a:cs typeface="IBM 3270"/>
              </a:rPr>
              <a:t>div</a:t>
            </a:r>
            <a:r>
              <a:rPr sz="1100" spc="-50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795DA3"/>
                </a:solidFill>
                <a:latin typeface="IBM 3270"/>
                <a:cs typeface="IBM 3270"/>
              </a:rPr>
              <a:t>class</a:t>
            </a: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00" dirty="0">
                <a:solidFill>
                  <a:srgbClr val="BF6069"/>
                </a:solidFill>
                <a:latin typeface="IBM 3270"/>
                <a:cs typeface="IBM 3270"/>
              </a:rPr>
              <a:t>"oe_button_box"</a:t>
            </a:r>
            <a:r>
              <a:rPr sz="1100" spc="-50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00" dirty="0">
                <a:solidFill>
                  <a:srgbClr val="BF6069"/>
                </a:solidFill>
                <a:latin typeface="IBM 3270"/>
                <a:cs typeface="IBM 3270"/>
              </a:rPr>
              <a:t>"button_box"</a:t>
            </a:r>
            <a:r>
              <a:rPr sz="1100" spc="-45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100" spc="-5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&lt;</a:t>
            </a:r>
            <a:r>
              <a:rPr sz="1100" dirty="0">
                <a:solidFill>
                  <a:srgbClr val="62A35B"/>
                </a:solidFill>
                <a:latin typeface="IBM 3270"/>
                <a:cs typeface="IBM 3270"/>
              </a:rPr>
              <a:t>button</a:t>
            </a:r>
            <a:r>
              <a:rPr sz="1100" spc="-45" dirty="0">
                <a:solidFill>
                  <a:srgbClr val="62A35B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795DA3"/>
                </a:solidFill>
                <a:latin typeface="IBM 3270"/>
                <a:cs typeface="IBM 3270"/>
              </a:rPr>
              <a:t>name</a:t>
            </a:r>
            <a:r>
              <a:rPr sz="1100" dirty="0">
                <a:solidFill>
                  <a:srgbClr val="333333"/>
                </a:solidFill>
                <a:latin typeface="IBM 3270"/>
                <a:cs typeface="IBM 3270"/>
              </a:rPr>
              <a:t>=</a:t>
            </a:r>
            <a:r>
              <a:rPr sz="1100" dirty="0">
                <a:solidFill>
                  <a:srgbClr val="BF6069"/>
                </a:solidFill>
                <a:latin typeface="IBM 3270"/>
                <a:cs typeface="IBM 3270"/>
              </a:rPr>
              <a:t>"action_open_line_ids"</a:t>
            </a:r>
            <a:r>
              <a:rPr sz="1100" spc="-35" dirty="0">
                <a:solidFill>
                  <a:srgbClr val="BF6069"/>
                </a:solidFill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BF6069"/>
                </a:solidFill>
                <a:latin typeface="Arial" panose="020B0604020202090204"/>
                <a:cs typeface="Arial" panose="020B0604020202090204"/>
              </a:rPr>
              <a:t>…</a:t>
            </a:r>
            <a:r>
              <a:rPr sz="1100" spc="245" dirty="0">
                <a:solidFill>
                  <a:srgbClr val="BF606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100" spc="-5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100">
              <a:latin typeface="IBM 3270"/>
              <a:cs typeface="IBM 3270"/>
            </a:endParaRPr>
          </a:p>
          <a:p>
            <a:pPr marL="1162685" marR="772160" indent="-537210">
              <a:lnSpc>
                <a:spcPct val="115000"/>
              </a:lnSpc>
            </a:pPr>
            <a:r>
              <a:rPr sz="1100" b="1" spc="10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spc="10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100" b="1" spc="2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"line_count" </a:t>
            </a:r>
            <a:r>
              <a:rPr sz="1100" b="1" spc="8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00" b="1" spc="8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8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"Lines" </a:t>
            </a:r>
            <a:r>
              <a:rPr sz="1100" b="1" spc="4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widget</a:t>
            </a:r>
            <a:r>
              <a:rPr sz="11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4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"line_count"</a:t>
            </a:r>
            <a:r>
              <a:rPr sz="1100" b="1" spc="4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100" spc="-10" dirty="0">
                <a:solidFill>
                  <a:srgbClr val="62A35B"/>
                </a:solidFill>
                <a:latin typeface="IBM 3270"/>
                <a:cs typeface="IBM 3270"/>
              </a:rPr>
              <a:t>button</a:t>
            </a: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1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&lt;/</a:t>
            </a:r>
            <a:r>
              <a:rPr sz="1100" spc="-10" dirty="0">
                <a:solidFill>
                  <a:srgbClr val="62A35B"/>
                </a:solidFill>
                <a:latin typeface="IBM 3270"/>
                <a:cs typeface="IBM 3270"/>
              </a:rPr>
              <a:t>div</a:t>
            </a:r>
            <a:r>
              <a:rPr sz="1100" spc="-10" dirty="0">
                <a:solidFill>
                  <a:srgbClr val="333333"/>
                </a:solidFill>
                <a:latin typeface="IBM 3270"/>
                <a:cs typeface="IBM 3270"/>
              </a:rPr>
              <a:t>&gt;</a:t>
            </a:r>
            <a:endParaRPr sz="1100">
              <a:latin typeface="IBM 3270"/>
              <a:cs typeface="IBM 327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01174" y="1421267"/>
            <a:ext cx="601043" cy="5454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4605" y="2947286"/>
            <a:ext cx="602889" cy="28227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79529" y="3885334"/>
            <a:ext cx="468929" cy="49831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05566" y="1067028"/>
            <a:ext cx="242235" cy="27698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4773" y="1666584"/>
            <a:ext cx="640081" cy="548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889" y="1179475"/>
            <a:ext cx="2628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Set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property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sold</a:t>
            </a:r>
            <a:r>
              <a:rPr sz="1200" b="1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or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cancelled</a:t>
            </a:r>
            <a:r>
              <a:rPr sz="1200" spc="-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7438" y="1438554"/>
            <a:ext cx="5289550" cy="83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 algn="just">
              <a:lnSpc>
                <a:spcPct val="115000"/>
              </a:lnSpc>
              <a:spcBef>
                <a:spcPts val="100"/>
              </a:spcBef>
              <a:buChar char="●"/>
              <a:tabLst>
                <a:tab pos="332740" algn="l"/>
                <a:tab pos="334645" algn="l"/>
              </a:tabLst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buttons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9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‘Cancel’</a:t>
            </a:r>
            <a:r>
              <a:rPr sz="1200" b="1" spc="15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14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‘Sold’</a:t>
            </a:r>
            <a:r>
              <a:rPr sz="1200" b="1" spc="15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2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13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model.</a:t>
            </a:r>
            <a:r>
              <a:rPr sz="1200" spc="8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canceled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property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cannot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set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sold,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sold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property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cannot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canceled.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Tip: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order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raise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an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error,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0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000" spc="9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017E83"/>
                </a:solidFill>
                <a:latin typeface="Arial" panose="020B0604020202090204"/>
                <a:cs typeface="Arial" panose="020B0604020202090204"/>
                <a:hlinkClick r:id="rId1"/>
              </a:rPr>
              <a:t>UserError</a:t>
            </a:r>
            <a:r>
              <a:rPr sz="1000" spc="75" dirty="0">
                <a:solidFill>
                  <a:srgbClr val="017E8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function</a:t>
            </a:r>
            <a:r>
              <a:rPr sz="10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15"/>
              </a:spcBef>
              <a:buChar char="●"/>
              <a:tabLst>
                <a:tab pos="332740" algn="l"/>
              </a:tabLst>
            </a:pPr>
            <a:r>
              <a:rPr spc="50" dirty="0"/>
              <a:t>Add</a:t>
            </a:r>
            <a:r>
              <a:rPr spc="25" dirty="0"/>
              <a:t> </a:t>
            </a:r>
            <a:r>
              <a:rPr spc="60" dirty="0"/>
              <a:t>the</a:t>
            </a:r>
            <a:r>
              <a:rPr spc="30" dirty="0"/>
              <a:t> </a:t>
            </a:r>
            <a:r>
              <a:rPr spc="50" dirty="0"/>
              <a:t>buttons</a:t>
            </a:r>
            <a:r>
              <a:rPr spc="40" dirty="0"/>
              <a:t> </a:t>
            </a:r>
            <a:r>
              <a:rPr b="1" spc="-75" dirty="0">
                <a:latin typeface="Verdana" panose="020B0804030504040204"/>
                <a:cs typeface="Verdana" panose="020B0804030504040204"/>
              </a:rPr>
              <a:t>‘</a:t>
            </a:r>
            <a:r>
              <a:rPr b="1" spc="-75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Accept</a:t>
            </a:r>
            <a:r>
              <a:rPr b="1" spc="-11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b="1" spc="-135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(v)’</a:t>
            </a:r>
            <a:r>
              <a:rPr b="1" spc="-4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and</a:t>
            </a:r>
            <a:r>
              <a:rPr spc="35" dirty="0"/>
              <a:t> </a:t>
            </a:r>
            <a:r>
              <a:rPr b="1" spc="-100" dirty="0">
                <a:latin typeface="Verdana" panose="020B0804030504040204"/>
                <a:cs typeface="Verdana" panose="020B0804030504040204"/>
              </a:rPr>
              <a:t>‘</a:t>
            </a:r>
            <a:r>
              <a:rPr b="1" spc="-10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Refuse</a:t>
            </a:r>
            <a:r>
              <a:rPr b="1" spc="-11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b="1" spc="-145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(x)</a:t>
            </a:r>
            <a:r>
              <a:rPr b="1" spc="-145" dirty="0">
                <a:latin typeface="Verdana" panose="020B0804030504040204"/>
                <a:cs typeface="Verdana" panose="020B0804030504040204"/>
              </a:rPr>
              <a:t>’</a:t>
            </a:r>
            <a:r>
              <a:rPr b="1" spc="-45" dirty="0">
                <a:latin typeface="Verdana" panose="020B0804030504040204"/>
                <a:cs typeface="Verdana" panose="020B0804030504040204"/>
              </a:rPr>
              <a:t> </a:t>
            </a:r>
            <a:r>
              <a:rPr spc="70" dirty="0"/>
              <a:t>to</a:t>
            </a:r>
            <a:r>
              <a:rPr spc="25" dirty="0"/>
              <a:t> </a:t>
            </a:r>
            <a:r>
              <a:rPr spc="30" dirty="0"/>
              <a:t>the</a:t>
            </a:r>
            <a:endParaRPr spc="30" dirty="0"/>
          </a:p>
          <a:p>
            <a:pPr marL="332740">
              <a:lnSpc>
                <a:spcPct val="100000"/>
              </a:lnSpc>
              <a:spcBef>
                <a:spcPts val="215"/>
              </a:spcBef>
            </a:pP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estate.property.offer</a:t>
            </a:r>
            <a:r>
              <a:rPr sz="1050" b="1" spc="-14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dirty="0"/>
              <a:t>model</a:t>
            </a:r>
            <a:r>
              <a:rPr spc="155" dirty="0"/>
              <a:t> </a:t>
            </a:r>
            <a:r>
              <a:rPr dirty="0"/>
              <a:t>list</a:t>
            </a:r>
            <a:r>
              <a:rPr spc="155" dirty="0"/>
              <a:t> </a:t>
            </a:r>
            <a:r>
              <a:rPr spc="-10" dirty="0"/>
              <a:t>view.</a:t>
            </a:r>
            <a:endParaRPr sz="1050">
              <a:latin typeface="Courier New" panose="02070409020205090404"/>
              <a:cs typeface="Courier New" panose="02070409020205090404"/>
            </a:endParaRPr>
          </a:p>
          <a:p>
            <a:pPr marL="332740">
              <a:lnSpc>
                <a:spcPct val="100000"/>
              </a:lnSpc>
              <a:spcBef>
                <a:spcPts val="225"/>
              </a:spcBef>
            </a:pPr>
            <a:r>
              <a:rPr sz="1000" spc="10" dirty="0">
                <a:solidFill>
                  <a:srgbClr val="6B6D70"/>
                </a:solidFill>
              </a:rPr>
              <a:t>Tip:</a:t>
            </a:r>
            <a:r>
              <a:rPr sz="1000" spc="55" dirty="0">
                <a:solidFill>
                  <a:srgbClr val="6B6D70"/>
                </a:solidFill>
              </a:rPr>
              <a:t> </a:t>
            </a:r>
            <a:r>
              <a:rPr sz="1000" spc="60" dirty="0">
                <a:solidFill>
                  <a:srgbClr val="6B6D70"/>
                </a:solidFill>
              </a:rPr>
              <a:t>to </a:t>
            </a:r>
            <a:r>
              <a:rPr sz="1000" spc="10" dirty="0">
                <a:solidFill>
                  <a:srgbClr val="6B6D70"/>
                </a:solidFill>
              </a:rPr>
              <a:t>use</a:t>
            </a:r>
            <a:r>
              <a:rPr sz="1000" spc="6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an</a:t>
            </a:r>
            <a:r>
              <a:rPr sz="1000" spc="6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icon</a:t>
            </a:r>
            <a:r>
              <a:rPr sz="1000" spc="6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as</a:t>
            </a:r>
            <a:r>
              <a:rPr sz="1000" spc="6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a</a:t>
            </a:r>
            <a:r>
              <a:rPr sz="1000" spc="6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button,</a:t>
            </a:r>
            <a:r>
              <a:rPr sz="1000" spc="6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have</a:t>
            </a:r>
            <a:r>
              <a:rPr sz="1000" spc="6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a</a:t>
            </a:r>
            <a:r>
              <a:rPr sz="1000" spc="6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look</a:t>
            </a:r>
            <a:r>
              <a:rPr sz="1000" spc="75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017E83"/>
                </a:solidFill>
                <a:hlinkClick r:id="rId2" tooltip="" action="ppaction://hlinkfile"/>
              </a:rPr>
              <a:t>at</a:t>
            </a:r>
            <a:r>
              <a:rPr sz="1000" spc="60" dirty="0">
                <a:solidFill>
                  <a:srgbClr val="017E83"/>
                </a:solidFill>
                <a:hlinkClick r:id="rId2" tooltip="" action="ppaction://hlinkfile"/>
              </a:rPr>
              <a:t> </a:t>
            </a:r>
            <a:r>
              <a:rPr sz="1000" spc="10" dirty="0">
                <a:solidFill>
                  <a:srgbClr val="017E83"/>
                </a:solidFill>
                <a:hlinkClick r:id="rId2" tooltip="" action="ppaction://hlinkfile"/>
              </a:rPr>
              <a:t>this</a:t>
            </a:r>
            <a:r>
              <a:rPr sz="1000" spc="60" dirty="0">
                <a:solidFill>
                  <a:srgbClr val="017E83"/>
                </a:solidFill>
                <a:hlinkClick r:id="rId2" tooltip="" action="ppaction://hlinkfile"/>
              </a:rPr>
              <a:t> </a:t>
            </a:r>
            <a:r>
              <a:rPr sz="1000" spc="-10" dirty="0">
                <a:solidFill>
                  <a:srgbClr val="017E83"/>
                </a:solidFill>
                <a:hlinkClick r:id="rId2" tooltip="" action="ppaction://hlinkfile"/>
              </a:rPr>
              <a:t>example</a:t>
            </a:r>
            <a:r>
              <a:rPr sz="1000" spc="-10" dirty="0">
                <a:hlinkClick r:id="rId2" tooltip="" action="ppaction://hlinkfile"/>
              </a:rPr>
              <a:t>.</a:t>
            </a:r>
            <a:endParaRPr sz="1000"/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000"/>
          </a:p>
          <a:p>
            <a:pPr marL="332740" marR="5080" indent="-320675">
              <a:lnSpc>
                <a:spcPct val="115000"/>
              </a:lnSpc>
              <a:buChar char="●"/>
              <a:tabLst>
                <a:tab pos="332740" algn="l"/>
              </a:tabLst>
            </a:pPr>
            <a:r>
              <a:rPr dirty="0"/>
              <a:t>When</a:t>
            </a:r>
            <a:r>
              <a:rPr spc="30" dirty="0"/>
              <a:t> </a:t>
            </a:r>
            <a:r>
              <a:rPr dirty="0"/>
              <a:t>an</a:t>
            </a:r>
            <a:r>
              <a:rPr spc="35" dirty="0"/>
              <a:t> </a:t>
            </a:r>
            <a:r>
              <a:rPr b="1" spc="-90" dirty="0">
                <a:latin typeface="Verdana" panose="020B0804030504040204"/>
                <a:cs typeface="Verdana" panose="020B0804030504040204"/>
              </a:rPr>
              <a:t>offer</a:t>
            </a:r>
            <a:r>
              <a:rPr b="1" spc="-40" dirty="0"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is</a:t>
            </a:r>
            <a:r>
              <a:rPr spc="35" dirty="0"/>
              <a:t> </a:t>
            </a:r>
            <a:r>
              <a:rPr b="1" spc="-60" dirty="0">
                <a:latin typeface="Verdana" panose="020B0804030504040204"/>
                <a:cs typeface="Verdana" panose="020B0804030504040204"/>
              </a:rPr>
              <a:t>accepted</a:t>
            </a:r>
            <a:r>
              <a:rPr spc="-60" dirty="0"/>
              <a:t>,</a:t>
            </a:r>
            <a:r>
              <a:rPr spc="30" dirty="0"/>
              <a:t> </a:t>
            </a:r>
            <a:r>
              <a:rPr spc="50" dirty="0"/>
              <a:t>set</a:t>
            </a:r>
            <a:r>
              <a:rPr spc="30" dirty="0"/>
              <a:t> </a:t>
            </a:r>
            <a:r>
              <a:rPr spc="60" dirty="0"/>
              <a:t>the</a:t>
            </a:r>
            <a:r>
              <a:rPr spc="35" dirty="0"/>
              <a:t> </a:t>
            </a:r>
            <a:r>
              <a:rPr b="1" spc="-11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buyer</a:t>
            </a:r>
            <a:r>
              <a:rPr b="1" spc="-4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spc="60" dirty="0"/>
              <a:t>the</a:t>
            </a:r>
            <a:r>
              <a:rPr spc="35" dirty="0"/>
              <a:t> </a:t>
            </a:r>
            <a:r>
              <a:rPr b="1" spc="-95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selling</a:t>
            </a:r>
            <a:r>
              <a:rPr b="1" spc="-11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b="1" spc="-8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price</a:t>
            </a:r>
            <a:r>
              <a:rPr b="1" spc="-40" dirty="0">
                <a:solidFill>
                  <a:srgbClr val="178038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pc="50" dirty="0"/>
              <a:t>for</a:t>
            </a:r>
            <a:r>
              <a:rPr spc="30" dirty="0"/>
              <a:t> the </a:t>
            </a:r>
            <a:r>
              <a:rPr spc="20" dirty="0"/>
              <a:t>corresponding</a:t>
            </a:r>
            <a:r>
              <a:rPr spc="254" dirty="0"/>
              <a:t> </a:t>
            </a:r>
            <a:r>
              <a:rPr b="1" spc="-10" dirty="0">
                <a:latin typeface="Verdana" panose="020B0804030504040204"/>
                <a:cs typeface="Verdana" panose="020B0804030504040204"/>
              </a:rPr>
              <a:t>property</a:t>
            </a:r>
            <a:r>
              <a:rPr spc="-10" dirty="0"/>
              <a:t>.</a:t>
            </a:r>
            <a:endParaRPr spc="-10" dirty="0"/>
          </a:p>
          <a:p>
            <a:pPr>
              <a:lnSpc>
                <a:spcPct val="100000"/>
              </a:lnSpc>
              <a:spcBef>
                <a:spcPts val="500"/>
              </a:spcBef>
            </a:pPr>
          </a:p>
          <a:p>
            <a:pPr marL="332740">
              <a:lnSpc>
                <a:spcPct val="100000"/>
              </a:lnSpc>
            </a:pPr>
            <a:r>
              <a:rPr sz="1000" spc="10" dirty="0">
                <a:solidFill>
                  <a:srgbClr val="6B6D70"/>
                </a:solidFill>
              </a:rPr>
              <a:t>Pay</a:t>
            </a:r>
            <a:r>
              <a:rPr sz="1000" spc="9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attention:</a:t>
            </a:r>
            <a:r>
              <a:rPr sz="1000" spc="95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in</a:t>
            </a:r>
            <a:r>
              <a:rPr sz="1000" spc="9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real</a:t>
            </a:r>
            <a:r>
              <a:rPr sz="1000" spc="95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life</a:t>
            </a:r>
            <a:r>
              <a:rPr sz="1000" spc="9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only</a:t>
            </a:r>
            <a:r>
              <a:rPr sz="1000" spc="95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one</a:t>
            </a:r>
            <a:r>
              <a:rPr sz="1000" spc="9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offer</a:t>
            </a:r>
            <a:r>
              <a:rPr sz="1000" spc="95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can</a:t>
            </a:r>
            <a:r>
              <a:rPr sz="1000" spc="9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be</a:t>
            </a:r>
            <a:r>
              <a:rPr sz="1000" spc="95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accepted</a:t>
            </a:r>
            <a:r>
              <a:rPr sz="1000" spc="9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for</a:t>
            </a:r>
            <a:r>
              <a:rPr sz="1000" spc="95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a</a:t>
            </a:r>
            <a:r>
              <a:rPr sz="1000" spc="90" dirty="0">
                <a:solidFill>
                  <a:srgbClr val="6B6D70"/>
                </a:solidFill>
              </a:rPr>
              <a:t> </a:t>
            </a:r>
            <a:r>
              <a:rPr sz="1000" spc="10" dirty="0">
                <a:solidFill>
                  <a:srgbClr val="6B6D70"/>
                </a:solidFill>
              </a:rPr>
              <a:t>given</a:t>
            </a:r>
            <a:r>
              <a:rPr sz="1000" spc="95" dirty="0">
                <a:solidFill>
                  <a:srgbClr val="6B6D70"/>
                </a:solidFill>
              </a:rPr>
              <a:t> </a:t>
            </a:r>
            <a:r>
              <a:rPr sz="1000" spc="-10" dirty="0">
                <a:solidFill>
                  <a:srgbClr val="6B6D70"/>
                </a:solidFill>
              </a:rPr>
              <a:t>property!</a:t>
            </a:r>
            <a:endParaRPr sz="1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7" name="object 7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sp>
        <p:nvSpPr>
          <p:cNvPr id="18" name="object 9"/>
          <p:cNvSpPr txBox="1"/>
          <p:nvPr/>
        </p:nvSpPr>
        <p:spPr>
          <a:xfrm>
            <a:off x="740410" y="1298575"/>
            <a:ext cx="168148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5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" sz="1400" b="1" spc="-25" dirty="0">
                <a:latin typeface="Verdana Bold" panose="020B0804030504040204" charset="0"/>
                <a:cs typeface="Verdana Bold" panose="020B0804030504040204" charset="0"/>
              </a:rPr>
              <a:t>Action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grpSp>
        <p:nvGrpSpPr>
          <p:cNvPr id="11" name="object 11"/>
          <p:cNvGrpSpPr/>
          <p:nvPr/>
        </p:nvGrpSpPr>
        <p:grpSpPr>
          <a:xfrm>
            <a:off x="2422525" y="1075222"/>
            <a:ext cx="6574155" cy="3797300"/>
            <a:chOff x="2422525" y="1075222"/>
            <a:chExt cx="6574155" cy="379730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525" y="4012292"/>
              <a:ext cx="342178" cy="4126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1619" y="1075222"/>
              <a:ext cx="6264962" cy="37969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6869" y="1151422"/>
              <a:ext cx="6074462" cy="36064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07819" y="1132372"/>
              <a:ext cx="6113145" cy="3644900"/>
            </a:xfrm>
            <a:custGeom>
              <a:avLst/>
              <a:gdLst/>
              <a:ahLst/>
              <a:cxnLst/>
              <a:rect l="l" t="t" r="r" b="b"/>
              <a:pathLst>
                <a:path w="6113145" h="3644900">
                  <a:moveTo>
                    <a:pt x="0" y="0"/>
                  </a:moveTo>
                  <a:lnTo>
                    <a:pt x="6112562" y="0"/>
                  </a:lnTo>
                  <a:lnTo>
                    <a:pt x="6112562" y="3644542"/>
                  </a:lnTo>
                  <a:lnTo>
                    <a:pt x="0" y="364454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26869" y="1655621"/>
              <a:ext cx="4999355" cy="2613660"/>
            </a:xfrm>
            <a:custGeom>
              <a:avLst/>
              <a:gdLst/>
              <a:ahLst/>
              <a:cxnLst/>
              <a:rect l="l" t="t" r="r" b="b"/>
              <a:pathLst>
                <a:path w="4999355" h="2613660">
                  <a:moveTo>
                    <a:pt x="0" y="53599"/>
                  </a:moveTo>
                  <a:lnTo>
                    <a:pt x="4212" y="32736"/>
                  </a:lnTo>
                  <a:lnTo>
                    <a:pt x="15699" y="15699"/>
                  </a:lnTo>
                  <a:lnTo>
                    <a:pt x="32737" y="4212"/>
                  </a:lnTo>
                  <a:lnTo>
                    <a:pt x="53599" y="0"/>
                  </a:lnTo>
                  <a:lnTo>
                    <a:pt x="739898" y="0"/>
                  </a:lnTo>
                  <a:lnTo>
                    <a:pt x="777798" y="15699"/>
                  </a:lnTo>
                  <a:lnTo>
                    <a:pt x="793498" y="53599"/>
                  </a:lnTo>
                  <a:lnTo>
                    <a:pt x="793498" y="267999"/>
                  </a:lnTo>
                  <a:lnTo>
                    <a:pt x="789285" y="288862"/>
                  </a:lnTo>
                  <a:lnTo>
                    <a:pt x="777798" y="305900"/>
                  </a:lnTo>
                  <a:lnTo>
                    <a:pt x="760760" y="317387"/>
                  </a:lnTo>
                  <a:lnTo>
                    <a:pt x="739898" y="321599"/>
                  </a:lnTo>
                  <a:lnTo>
                    <a:pt x="53599" y="321599"/>
                  </a:lnTo>
                  <a:lnTo>
                    <a:pt x="32737" y="317387"/>
                  </a:lnTo>
                  <a:lnTo>
                    <a:pt x="15699" y="305900"/>
                  </a:lnTo>
                  <a:lnTo>
                    <a:pt x="4212" y="288862"/>
                  </a:lnTo>
                  <a:lnTo>
                    <a:pt x="0" y="267999"/>
                  </a:lnTo>
                  <a:lnTo>
                    <a:pt x="0" y="53599"/>
                  </a:lnTo>
                  <a:close/>
                </a:path>
                <a:path w="4999355" h="2613660">
                  <a:moveTo>
                    <a:pt x="3936917" y="2345395"/>
                  </a:moveTo>
                  <a:lnTo>
                    <a:pt x="3941129" y="2324532"/>
                  </a:lnTo>
                  <a:lnTo>
                    <a:pt x="3952617" y="2307495"/>
                  </a:lnTo>
                  <a:lnTo>
                    <a:pt x="3969654" y="2296007"/>
                  </a:lnTo>
                  <a:lnTo>
                    <a:pt x="3990516" y="2291795"/>
                  </a:lnTo>
                  <a:lnTo>
                    <a:pt x="4945315" y="2291795"/>
                  </a:lnTo>
                  <a:lnTo>
                    <a:pt x="4983214" y="2307495"/>
                  </a:lnTo>
                  <a:lnTo>
                    <a:pt x="4998914" y="2345395"/>
                  </a:lnTo>
                  <a:lnTo>
                    <a:pt x="4998914" y="2559794"/>
                  </a:lnTo>
                  <a:lnTo>
                    <a:pt x="4994702" y="2580657"/>
                  </a:lnTo>
                  <a:lnTo>
                    <a:pt x="4983214" y="2597694"/>
                  </a:lnTo>
                  <a:lnTo>
                    <a:pt x="4966177" y="2609182"/>
                  </a:lnTo>
                  <a:lnTo>
                    <a:pt x="4945315" y="2613394"/>
                  </a:lnTo>
                  <a:lnTo>
                    <a:pt x="3990516" y="2613394"/>
                  </a:lnTo>
                  <a:lnTo>
                    <a:pt x="3969654" y="2609182"/>
                  </a:lnTo>
                  <a:lnTo>
                    <a:pt x="3952617" y="2597694"/>
                  </a:lnTo>
                  <a:lnTo>
                    <a:pt x="3941129" y="2580657"/>
                  </a:lnTo>
                  <a:lnTo>
                    <a:pt x="3936917" y="2559794"/>
                  </a:lnTo>
                  <a:lnTo>
                    <a:pt x="3936917" y="2345395"/>
                  </a:lnTo>
                  <a:close/>
                </a:path>
              </a:pathLst>
            </a:custGeom>
            <a:ln w="19049">
              <a:solidFill>
                <a:srgbClr val="FB77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9"/>
          <p:cNvSpPr txBox="1"/>
          <p:nvPr/>
        </p:nvSpPr>
        <p:spPr>
          <a:xfrm>
            <a:off x="740410" y="1298575"/>
            <a:ext cx="168148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5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 spc="-25" dirty="0">
                <a:latin typeface="Verdana Bold" panose="020B0804030504040204" charset="0"/>
                <a:cs typeface="Verdana Bold" panose="020B0804030504040204" charset="0"/>
              </a:rPr>
              <a:t>Action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573" y="1491494"/>
            <a:ext cx="4405630" cy="5988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SQL</a:t>
            </a:r>
            <a:r>
              <a:rPr sz="1200" b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constraints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following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constraints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their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corresponding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models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: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0122" y="2076709"/>
            <a:ext cx="4792345" cy="11226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</a:t>
            </a:r>
            <a:r>
              <a:rPr sz="1200" b="1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expected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price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must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strictly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positive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</a:t>
            </a:r>
            <a:r>
              <a:rPr sz="1200" b="1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selling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price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must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positive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offer</a:t>
            </a:r>
            <a:r>
              <a:rPr sz="1200" b="1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price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must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strictly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positive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</a:t>
            </a:r>
            <a:r>
              <a:rPr sz="1200" b="1" spc="-1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tag</a:t>
            </a:r>
            <a:r>
              <a:rPr sz="1200" b="1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name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type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name 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must </a:t>
            </a: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unique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3573" y="3342134"/>
            <a:ext cx="58686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Tip: </a:t>
            </a:r>
            <a:r>
              <a:rPr sz="11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search</a:t>
            </a:r>
            <a:r>
              <a:rPr sz="11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1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1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950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unique</a:t>
            </a:r>
            <a:r>
              <a:rPr sz="950" spc="-15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1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keyword</a:t>
            </a:r>
            <a:r>
              <a:rPr sz="11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in</a:t>
            </a:r>
            <a:r>
              <a:rPr sz="11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1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Odoo</a:t>
            </a:r>
            <a:r>
              <a:rPr sz="11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codebase</a:t>
            </a:r>
            <a:r>
              <a:rPr sz="11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1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examples</a:t>
            </a:r>
            <a:r>
              <a:rPr sz="11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1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unique</a:t>
            </a:r>
            <a:r>
              <a:rPr sz="11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names.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7" name="object 7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sp>
        <p:nvSpPr>
          <p:cNvPr id="18" name="object 9"/>
          <p:cNvSpPr txBox="1"/>
          <p:nvPr/>
        </p:nvSpPr>
        <p:spPr>
          <a:xfrm>
            <a:off x="740410" y="1298575"/>
            <a:ext cx="1681480" cy="134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5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25" dirty="0">
                <a:latin typeface="Verdana" panose="020B0804030504040204" charset="0"/>
                <a:cs typeface="Verdana" panose="020B0804030504040204" charset="0"/>
              </a:rPr>
              <a:t>Action</a:t>
            </a:r>
            <a:endParaRPr lang="en-US" altLang="en-US" sz="1400" b="1" spc="-25" dirty="0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1" spc="-5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SQL</a:t>
            </a:r>
            <a:r>
              <a:rPr sz="1400" b="1" spc="-75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 </a:t>
            </a:r>
            <a:r>
              <a:rPr sz="1400" b="1" spc="-1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constraints 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3057438" y="1464460"/>
            <a:ext cx="5409565" cy="1558925"/>
          </a:xfrm>
          <a:prstGeom prst="rect">
            <a:avLst/>
          </a:prstGeom>
        </p:spPr>
        <p:txBody>
          <a:bodyPr vert="horz" wrap="square" lIns="0" tIns="372030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915"/>
              </a:spcBef>
            </a:pPr>
            <a:r>
              <a:rPr b="0" spc="-20" dirty="0">
                <a:latin typeface="Verdana" panose="020B0804030504040204"/>
                <a:cs typeface="Verdana" panose="020B0804030504040204"/>
              </a:rPr>
              <a:t>Add</a:t>
            </a:r>
            <a:r>
              <a:rPr b="0" spc="-75" dirty="0">
                <a:latin typeface="Verdana" panose="020B0804030504040204"/>
                <a:cs typeface="Verdana" panose="020B0804030504040204"/>
              </a:rPr>
              <a:t> </a:t>
            </a:r>
            <a:r>
              <a:rPr b="1" spc="-100" dirty="0"/>
              <a:t>Python</a:t>
            </a:r>
            <a:r>
              <a:rPr b="1" spc="-55" dirty="0"/>
              <a:t> </a:t>
            </a:r>
            <a:r>
              <a:rPr b="1" spc="-10" dirty="0"/>
              <a:t>constraints</a:t>
            </a:r>
            <a:r>
              <a:rPr b="1" spc="-10" dirty="0">
                <a:latin typeface="Verdana" panose="020B0804030504040204"/>
                <a:cs typeface="Verdana" panose="020B0804030504040204"/>
              </a:rPr>
              <a:t>.</a:t>
            </a:r>
            <a:endParaRPr b="1" spc="-10" dirty="0">
              <a:latin typeface="Verdana" panose="020B0804030504040204"/>
              <a:cs typeface="Verdana" panose="020B0804030504040204"/>
            </a:endParaRPr>
          </a:p>
          <a:p>
            <a:pPr marL="5080" marR="5080">
              <a:lnSpc>
                <a:spcPct val="115000"/>
              </a:lnSpc>
              <a:spcBef>
                <a:spcPts val="600"/>
              </a:spcBef>
            </a:pPr>
            <a:r>
              <a:rPr b="0" spc="-20" dirty="0">
                <a:latin typeface="Verdana" panose="020B0804030504040204"/>
                <a:cs typeface="Verdana" panose="020B0804030504040204"/>
              </a:rPr>
              <a:t>Add</a:t>
            </a:r>
            <a:r>
              <a:rPr b="0" spc="-70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60" dirty="0">
                <a:latin typeface="Verdana" panose="020B0804030504040204"/>
                <a:cs typeface="Verdana" panose="020B0804030504040204"/>
              </a:rPr>
              <a:t>a</a:t>
            </a:r>
            <a:r>
              <a:rPr b="0" spc="-65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45" dirty="0">
                <a:latin typeface="Verdana" panose="020B0804030504040204"/>
                <a:cs typeface="Verdana" panose="020B0804030504040204"/>
              </a:rPr>
              <a:t>constraint</a:t>
            </a:r>
            <a:r>
              <a:rPr b="0" spc="-65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10" dirty="0">
                <a:latin typeface="Verdana" panose="020B0804030504040204"/>
                <a:cs typeface="Verdana" panose="020B0804030504040204"/>
              </a:rPr>
              <a:t>so</a:t>
            </a:r>
            <a:r>
              <a:rPr b="0" spc="-65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55" dirty="0">
                <a:latin typeface="Verdana" panose="020B0804030504040204"/>
                <a:cs typeface="Verdana" panose="020B0804030504040204"/>
              </a:rPr>
              <a:t>that</a:t>
            </a:r>
            <a:r>
              <a:rPr b="0" spc="-65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45" dirty="0">
                <a:latin typeface="Verdana" panose="020B0804030504040204"/>
                <a:cs typeface="Verdana" panose="020B0804030504040204"/>
              </a:rPr>
              <a:t>the</a:t>
            </a:r>
            <a:r>
              <a:rPr b="0" spc="-40" dirty="0">
                <a:latin typeface="Verdana" panose="020B0804030504040204"/>
                <a:cs typeface="Verdana" panose="020B0804030504040204"/>
              </a:rPr>
              <a:t> </a:t>
            </a:r>
            <a:r>
              <a:rPr b="1" spc="-95" dirty="0">
                <a:solidFill>
                  <a:srgbClr val="178038"/>
                </a:solidFill>
                <a:latin typeface="Arial Bold" panose="020B0604020202090204" charset="0"/>
                <a:cs typeface="Arial Bold" panose="020B0604020202090204" charset="0"/>
              </a:rPr>
              <a:t>selling</a:t>
            </a:r>
            <a:r>
              <a:rPr b="1" spc="-114" dirty="0">
                <a:solidFill>
                  <a:srgbClr val="178038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b="1" spc="-80" dirty="0">
                <a:solidFill>
                  <a:srgbClr val="178038"/>
                </a:solidFill>
                <a:latin typeface="Arial Bold" panose="020B0604020202090204" charset="0"/>
                <a:cs typeface="Arial Bold" panose="020B0604020202090204" charset="0"/>
              </a:rPr>
              <a:t>price</a:t>
            </a:r>
            <a:r>
              <a:rPr spc="-45" dirty="0">
                <a:solidFill>
                  <a:srgbClr val="178038"/>
                </a:solidFill>
              </a:rPr>
              <a:t> </a:t>
            </a:r>
            <a:r>
              <a:rPr b="1" spc="-95" dirty="0">
                <a:latin typeface="Arial Bold" panose="020B0604020202090204" charset="0"/>
                <a:cs typeface="Arial Bold" panose="020B0604020202090204" charset="0"/>
              </a:rPr>
              <a:t>cannot</a:t>
            </a:r>
            <a:r>
              <a:rPr b="1" spc="-114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b="1" spc="-90" dirty="0">
                <a:latin typeface="Arial Bold" panose="020B0604020202090204" charset="0"/>
                <a:cs typeface="Arial Bold" panose="020B0604020202090204" charset="0"/>
              </a:rPr>
              <a:t>be</a:t>
            </a:r>
            <a:r>
              <a:rPr b="1" spc="-114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b="1" spc="-125" dirty="0">
                <a:latin typeface="Arial Bold" panose="020B0604020202090204" charset="0"/>
                <a:cs typeface="Arial Bold" panose="020B0604020202090204" charset="0"/>
              </a:rPr>
              <a:t>lower</a:t>
            </a:r>
            <a:r>
              <a:rPr b="1" spc="-114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b="1" spc="-110" dirty="0">
                <a:latin typeface="Arial Bold" panose="020B0604020202090204" charset="0"/>
                <a:cs typeface="Arial Bold" panose="020B0604020202090204" charset="0"/>
              </a:rPr>
              <a:t>than</a:t>
            </a:r>
            <a:r>
              <a:rPr b="1" spc="-114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b="1" spc="-204" dirty="0">
                <a:latin typeface="Arial Bold" panose="020B0604020202090204" charset="0"/>
                <a:cs typeface="Arial Bold" panose="020B0604020202090204" charset="0"/>
              </a:rPr>
              <a:t>90%</a:t>
            </a:r>
            <a:r>
              <a:rPr spc="-30" dirty="0"/>
              <a:t> </a:t>
            </a:r>
            <a:r>
              <a:rPr b="0" spc="-25" dirty="0">
                <a:latin typeface="Verdana" panose="020B0804030504040204"/>
                <a:cs typeface="Verdana" panose="020B0804030504040204"/>
              </a:rPr>
              <a:t>of </a:t>
            </a:r>
            <a:r>
              <a:rPr b="0" spc="-40" dirty="0">
                <a:latin typeface="Verdana" panose="020B0804030504040204"/>
                <a:cs typeface="Verdana" panose="020B0804030504040204"/>
              </a:rPr>
              <a:t>the</a:t>
            </a:r>
            <a:r>
              <a:rPr b="0" spc="-55" dirty="0">
                <a:latin typeface="Verdana" panose="020B0804030504040204"/>
                <a:cs typeface="Verdana" panose="020B0804030504040204"/>
              </a:rPr>
              <a:t> </a:t>
            </a:r>
            <a:r>
              <a:rPr b="1" spc="-90" dirty="0">
                <a:solidFill>
                  <a:srgbClr val="178038"/>
                </a:solidFill>
              </a:rPr>
              <a:t>expected</a:t>
            </a:r>
            <a:r>
              <a:rPr b="1" spc="-110" dirty="0">
                <a:solidFill>
                  <a:srgbClr val="178038"/>
                </a:solidFill>
              </a:rPr>
              <a:t> </a:t>
            </a:r>
            <a:r>
              <a:rPr b="1" spc="-10" dirty="0">
                <a:solidFill>
                  <a:srgbClr val="178038"/>
                </a:solidFill>
              </a:rPr>
              <a:t>price</a:t>
            </a:r>
            <a:r>
              <a:rPr b="1" spc="-10" dirty="0">
                <a:latin typeface="Verdana" panose="020B0804030504040204"/>
                <a:cs typeface="Verdana" panose="020B0804030504040204"/>
              </a:rPr>
              <a:t>.</a:t>
            </a:r>
            <a:endParaRPr b="1" spc="-10" dirty="0">
              <a:latin typeface="Verdana" panose="020B0804030504040204"/>
              <a:cs typeface="Verdana" panose="020B0804030504040204"/>
            </a:endParaRPr>
          </a:p>
          <a:p>
            <a:pPr marL="5080">
              <a:lnSpc>
                <a:spcPct val="100000"/>
              </a:lnSpc>
              <a:spcBef>
                <a:spcPts val="815"/>
              </a:spcBef>
            </a:pPr>
            <a:r>
              <a:rPr b="0" spc="-55" dirty="0">
                <a:latin typeface="Verdana" panose="020B0804030504040204"/>
                <a:cs typeface="Verdana" panose="020B0804030504040204"/>
              </a:rPr>
              <a:t>Ensure</a:t>
            </a:r>
            <a:r>
              <a:rPr b="0" spc="-70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40" dirty="0">
                <a:latin typeface="Verdana" panose="020B0804030504040204"/>
                <a:cs typeface="Verdana" panose="020B0804030504040204"/>
              </a:rPr>
              <a:t>the</a:t>
            </a:r>
            <a:r>
              <a:rPr b="0" spc="-65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45" dirty="0">
                <a:latin typeface="Verdana" panose="020B0804030504040204"/>
                <a:cs typeface="Verdana" panose="020B0804030504040204"/>
              </a:rPr>
              <a:t>constraint</a:t>
            </a:r>
            <a:r>
              <a:rPr b="0" spc="-65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35" dirty="0">
                <a:latin typeface="Verdana" panose="020B0804030504040204"/>
                <a:cs typeface="Verdana" panose="020B0804030504040204"/>
              </a:rPr>
              <a:t>is</a:t>
            </a:r>
            <a:r>
              <a:rPr b="0" spc="-70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45" dirty="0">
                <a:latin typeface="Verdana" panose="020B0804030504040204"/>
                <a:cs typeface="Verdana" panose="020B0804030504040204"/>
              </a:rPr>
              <a:t>triggered</a:t>
            </a:r>
            <a:r>
              <a:rPr b="0" spc="-65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50" dirty="0">
                <a:latin typeface="Verdana" panose="020B0804030504040204"/>
                <a:cs typeface="Verdana" panose="020B0804030504040204"/>
              </a:rPr>
              <a:t>every</a:t>
            </a:r>
            <a:r>
              <a:rPr b="0" spc="-65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60" dirty="0">
                <a:latin typeface="Verdana" panose="020B0804030504040204"/>
                <a:cs typeface="Verdana" panose="020B0804030504040204"/>
              </a:rPr>
              <a:t>time</a:t>
            </a:r>
            <a:r>
              <a:rPr b="0" spc="-70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40" dirty="0">
                <a:latin typeface="Verdana" panose="020B0804030504040204"/>
                <a:cs typeface="Verdana" panose="020B0804030504040204"/>
              </a:rPr>
              <a:t>the </a:t>
            </a:r>
            <a:r>
              <a:rPr b="1" spc="-95" dirty="0">
                <a:latin typeface="Arial Bold" panose="020B0604020202090204" charset="0"/>
                <a:cs typeface="Arial Bold" panose="020B0604020202090204" charset="0"/>
              </a:rPr>
              <a:t>selling</a:t>
            </a:r>
            <a:r>
              <a:rPr b="1" spc="-114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b="1" spc="-80" dirty="0">
                <a:latin typeface="Arial Bold" panose="020B0604020202090204" charset="0"/>
                <a:cs typeface="Arial Bold" panose="020B0604020202090204" charset="0"/>
              </a:rPr>
              <a:t>price</a:t>
            </a:r>
            <a:r>
              <a:rPr spc="-45" dirty="0"/>
              <a:t> </a:t>
            </a:r>
            <a:r>
              <a:rPr b="0" spc="-55" dirty="0">
                <a:latin typeface="Verdana" panose="020B0804030504040204"/>
                <a:cs typeface="Verdana" panose="020B0804030504040204"/>
              </a:rPr>
              <a:t>or</a:t>
            </a:r>
            <a:r>
              <a:rPr b="0" spc="-60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25" dirty="0">
                <a:latin typeface="Verdana" panose="020B0804030504040204"/>
                <a:cs typeface="Verdana" panose="020B0804030504040204"/>
              </a:rPr>
              <a:t>the</a:t>
            </a:r>
            <a:endParaRPr b="0" spc="-25" dirty="0">
              <a:latin typeface="Verdana" panose="020B0804030504040204"/>
              <a:cs typeface="Verdana" panose="020B0804030504040204"/>
            </a:endParaRPr>
          </a:p>
          <a:p>
            <a:pPr marL="5080">
              <a:lnSpc>
                <a:spcPct val="100000"/>
              </a:lnSpc>
              <a:spcBef>
                <a:spcPts val="215"/>
              </a:spcBef>
            </a:pPr>
            <a:r>
              <a:rPr b="1" spc="-90" dirty="0">
                <a:latin typeface="Arial Bold" panose="020B0604020202090204" charset="0"/>
                <a:cs typeface="Arial Bold" panose="020B0604020202090204" charset="0"/>
              </a:rPr>
              <a:t>expected</a:t>
            </a:r>
            <a:r>
              <a:rPr b="1" spc="-114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b="1" spc="-80" dirty="0">
                <a:latin typeface="Arial Bold" panose="020B0604020202090204" charset="0"/>
                <a:cs typeface="Arial Bold" panose="020B0604020202090204" charset="0"/>
              </a:rPr>
              <a:t>price</a:t>
            </a:r>
            <a:r>
              <a:rPr spc="-40" dirty="0"/>
              <a:t> </a:t>
            </a:r>
            <a:r>
              <a:rPr b="0" spc="-35" dirty="0">
                <a:latin typeface="Verdana" panose="020B0804030504040204"/>
                <a:cs typeface="Verdana" panose="020B0804030504040204"/>
              </a:rPr>
              <a:t>is</a:t>
            </a:r>
            <a:r>
              <a:rPr b="0" spc="-65" dirty="0">
                <a:latin typeface="Verdana" panose="020B0804030504040204"/>
                <a:cs typeface="Verdana" panose="020B0804030504040204"/>
              </a:rPr>
              <a:t> </a:t>
            </a:r>
            <a:r>
              <a:rPr b="0" spc="-10" dirty="0">
                <a:latin typeface="Verdana" panose="020B0804030504040204"/>
                <a:cs typeface="Verdana" panose="020B0804030504040204"/>
              </a:rPr>
              <a:t>changed!</a:t>
            </a:r>
            <a:endParaRPr b="0" spc="-10" dirty="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8186" y="1146660"/>
            <a:ext cx="2143125" cy="3057525"/>
            <a:chOff x="548186" y="1146660"/>
            <a:chExt cx="2143125" cy="3057525"/>
          </a:xfrm>
        </p:grpSpPr>
        <p:sp>
          <p:nvSpPr>
            <p:cNvPr id="5" name="object 5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13" name="object 13"/>
          <p:cNvSpPr txBox="1"/>
          <p:nvPr/>
        </p:nvSpPr>
        <p:spPr>
          <a:xfrm>
            <a:off x="1345876" y="4561859"/>
            <a:ext cx="69691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Tip: </a:t>
            </a:r>
            <a:r>
              <a:rPr sz="10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selling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price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zero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until an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2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offer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validated.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You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will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need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fine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tune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your </a:t>
            </a:r>
            <a:r>
              <a:rPr sz="1000" spc="-2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check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take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this</a:t>
            </a:r>
            <a:r>
              <a:rPr sz="1000" spc="-6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into</a:t>
            </a:r>
            <a:r>
              <a:rPr sz="1000" spc="-55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6B6D70"/>
                </a:solidFill>
                <a:latin typeface="Verdana" panose="020B0804030504040204"/>
                <a:cs typeface="Verdana" panose="020B0804030504040204"/>
              </a:rPr>
              <a:t>account.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740410" y="1298575"/>
            <a:ext cx="1681480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5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25" dirty="0">
                <a:latin typeface="Verdana" panose="020B0804030504040204" charset="0"/>
                <a:cs typeface="Verdana" panose="020B0804030504040204" charset="0"/>
              </a:rPr>
              <a:t>Action</a:t>
            </a:r>
            <a:endParaRPr lang="en-US" altLang="en-US" sz="1400" b="1" spc="-25" dirty="0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spc="-50" dirty="0">
                <a:latin typeface="Verdana" panose="020B0804030504040204" charset="0"/>
                <a:cs typeface="Verdana" panose="020B0804030504040204" charset="0"/>
                <a:sym typeface="+mn-ea"/>
              </a:rPr>
              <a:t>SQL</a:t>
            </a:r>
            <a:r>
              <a:rPr sz="1400" b="0" spc="-75" dirty="0">
                <a:latin typeface="Verdana" panose="020B0804030504040204" charset="0"/>
                <a:cs typeface="Verdana" panose="020B0804030504040204" charset="0"/>
                <a:sym typeface="+mn-ea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  <a:sym typeface="+mn-ea"/>
              </a:rPr>
              <a:t>constraints</a:t>
            </a:r>
            <a:endParaRPr sz="1400" b="1" spc="-1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" sz="1400" b="1" spc="-5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Python </a:t>
            </a:r>
            <a:r>
              <a:rPr sz="1400" b="1" spc="-1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constraints</a:t>
            </a:r>
            <a:r>
              <a:rPr sz="1400" b="1" spc="-1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 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108369" y="1040463"/>
            <a:ext cx="3978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10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property_type_id</a:t>
            </a:r>
            <a:r>
              <a:rPr sz="1050" b="1" spc="12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5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estate.property.offer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9637" y="1313259"/>
            <a:ext cx="5072380" cy="46735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400"/>
              </a:spcBef>
              <a:buSzPct val="117000"/>
              <a:buChar char="●"/>
              <a:tabLst>
                <a:tab pos="347980" algn="l"/>
              </a:tabLst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200" spc="1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200" spc="1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define</a:t>
            </a:r>
            <a:r>
              <a:rPr sz="1200" spc="1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200" spc="1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1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1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related</a:t>
            </a:r>
            <a:r>
              <a:rPr sz="1200" spc="1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1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1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property_id.property_type_id</a:t>
            </a:r>
            <a:endParaRPr sz="1050">
              <a:latin typeface="Trebuchet MS" panose="020B0703020202090204"/>
              <a:cs typeface="Trebuchet MS" panose="020B0703020202090204"/>
            </a:endParaRPr>
          </a:p>
          <a:p>
            <a:pPr marL="348615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set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stored.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000"/>
              </a:lnSpc>
              <a:spcBef>
                <a:spcPts val="100"/>
              </a:spcBef>
            </a:pPr>
            <a:r>
              <a:rPr dirty="0"/>
              <a:t>Thanks</a:t>
            </a:r>
            <a:r>
              <a:rPr spc="75" dirty="0"/>
              <a:t> </a:t>
            </a:r>
            <a:r>
              <a:rPr spc="70" dirty="0"/>
              <a:t>to</a:t>
            </a:r>
            <a:r>
              <a:rPr spc="75" dirty="0"/>
              <a:t> </a:t>
            </a:r>
            <a:r>
              <a:rPr dirty="0"/>
              <a:t>this</a:t>
            </a:r>
            <a:r>
              <a:rPr spc="75" dirty="0"/>
              <a:t> </a:t>
            </a:r>
            <a:r>
              <a:rPr dirty="0"/>
              <a:t>field,</a:t>
            </a:r>
            <a:r>
              <a:rPr spc="75" dirty="0"/>
              <a:t> </a:t>
            </a:r>
            <a:r>
              <a:rPr dirty="0"/>
              <a:t>an</a:t>
            </a:r>
            <a:r>
              <a:rPr spc="75" dirty="0"/>
              <a:t> </a:t>
            </a:r>
            <a:r>
              <a:rPr spc="50" dirty="0"/>
              <a:t>offer</a:t>
            </a:r>
            <a:r>
              <a:rPr spc="75" dirty="0"/>
              <a:t> </a:t>
            </a:r>
            <a:r>
              <a:rPr dirty="0"/>
              <a:t>will</a:t>
            </a:r>
            <a:r>
              <a:rPr spc="75" dirty="0"/>
              <a:t> </a:t>
            </a:r>
            <a:r>
              <a:rPr spc="50" dirty="0"/>
              <a:t>be</a:t>
            </a:r>
            <a:r>
              <a:rPr spc="75" dirty="0"/>
              <a:t> </a:t>
            </a:r>
            <a:r>
              <a:rPr dirty="0"/>
              <a:t>linked</a:t>
            </a:r>
            <a:r>
              <a:rPr spc="75" dirty="0"/>
              <a:t> </a:t>
            </a:r>
            <a:r>
              <a:rPr spc="70" dirty="0"/>
              <a:t>to</a:t>
            </a:r>
            <a:r>
              <a:rPr spc="75" dirty="0"/>
              <a:t> </a:t>
            </a:r>
            <a:r>
              <a:rPr dirty="0"/>
              <a:t>a</a:t>
            </a:r>
            <a:r>
              <a:rPr spc="75" dirty="0"/>
              <a:t> </a:t>
            </a:r>
            <a:r>
              <a:rPr spc="55" dirty="0"/>
              <a:t>property</a:t>
            </a:r>
            <a:r>
              <a:rPr spc="75" dirty="0"/>
              <a:t> </a:t>
            </a:r>
            <a:r>
              <a:rPr spc="60" dirty="0"/>
              <a:t>type</a:t>
            </a:r>
            <a:r>
              <a:rPr spc="75" dirty="0"/>
              <a:t> </a:t>
            </a:r>
            <a:r>
              <a:rPr spc="50" dirty="0"/>
              <a:t>when</a:t>
            </a:r>
            <a:r>
              <a:rPr spc="75" dirty="0"/>
              <a:t> </a:t>
            </a:r>
            <a:r>
              <a:rPr spc="-20" dirty="0"/>
              <a:t>it’s </a:t>
            </a:r>
            <a:r>
              <a:rPr dirty="0"/>
              <a:t>created.</a:t>
            </a:r>
            <a:r>
              <a:rPr spc="80" dirty="0"/>
              <a:t> </a:t>
            </a:r>
            <a:r>
              <a:rPr dirty="0"/>
              <a:t>You</a:t>
            </a:r>
            <a:r>
              <a:rPr spc="80" dirty="0"/>
              <a:t> </a:t>
            </a:r>
            <a:r>
              <a:rPr dirty="0"/>
              <a:t>can</a:t>
            </a:r>
            <a:r>
              <a:rPr spc="85" dirty="0"/>
              <a:t> </a:t>
            </a:r>
            <a:r>
              <a:rPr spc="55" dirty="0"/>
              <a:t>add</a:t>
            </a:r>
            <a:r>
              <a:rPr spc="80" dirty="0"/>
              <a:t> </a:t>
            </a:r>
            <a:r>
              <a:rPr spc="60" dirty="0"/>
              <a:t>the</a:t>
            </a:r>
            <a:r>
              <a:rPr spc="80" dirty="0"/>
              <a:t> </a:t>
            </a:r>
            <a:r>
              <a:rPr dirty="0"/>
              <a:t>field</a:t>
            </a:r>
            <a:r>
              <a:rPr spc="85" dirty="0"/>
              <a:t> </a:t>
            </a:r>
            <a:r>
              <a:rPr spc="70" dirty="0"/>
              <a:t>to</a:t>
            </a:r>
            <a:r>
              <a:rPr spc="80" dirty="0"/>
              <a:t> </a:t>
            </a:r>
            <a:r>
              <a:rPr spc="60" dirty="0"/>
              <a:t>the</a:t>
            </a:r>
            <a:r>
              <a:rPr spc="80" dirty="0"/>
              <a:t> </a:t>
            </a:r>
            <a:r>
              <a:rPr dirty="0"/>
              <a:t>list</a:t>
            </a:r>
            <a:r>
              <a:rPr spc="85" dirty="0"/>
              <a:t> </a:t>
            </a:r>
            <a:r>
              <a:rPr spc="55" dirty="0"/>
              <a:t>view</a:t>
            </a:r>
            <a:r>
              <a:rPr spc="80" dirty="0"/>
              <a:t> </a:t>
            </a:r>
            <a:r>
              <a:rPr spc="65" dirty="0"/>
              <a:t>of</a:t>
            </a:r>
            <a:r>
              <a:rPr spc="85" dirty="0"/>
              <a:t> </a:t>
            </a:r>
            <a:r>
              <a:rPr dirty="0"/>
              <a:t>offers</a:t>
            </a:r>
            <a:r>
              <a:rPr spc="80" dirty="0"/>
              <a:t> </a:t>
            </a:r>
            <a:r>
              <a:rPr spc="70" dirty="0"/>
              <a:t>to</a:t>
            </a:r>
            <a:r>
              <a:rPr spc="80" dirty="0"/>
              <a:t> </a:t>
            </a:r>
            <a:r>
              <a:rPr dirty="0"/>
              <a:t>make</a:t>
            </a:r>
            <a:r>
              <a:rPr spc="85" dirty="0"/>
              <a:t> </a:t>
            </a:r>
            <a:r>
              <a:rPr dirty="0"/>
              <a:t>sure</a:t>
            </a:r>
            <a:r>
              <a:rPr spc="80" dirty="0"/>
              <a:t> </a:t>
            </a:r>
            <a:r>
              <a:rPr spc="30" dirty="0"/>
              <a:t>it </a:t>
            </a:r>
            <a:r>
              <a:rPr spc="-10" dirty="0"/>
              <a:t>works.</a:t>
            </a:r>
            <a:endParaRPr spc="-10" dirty="0"/>
          </a:p>
          <a:p>
            <a:pPr marL="469265" marR="308610" indent="-320675" algn="just">
              <a:lnSpc>
                <a:spcPct val="115000"/>
              </a:lnSpc>
              <a:spcBef>
                <a:spcPts val="600"/>
              </a:spcBef>
              <a:buChar char="●"/>
              <a:tabLst>
                <a:tab pos="469265" algn="l"/>
                <a:tab pos="471170" algn="l"/>
              </a:tabLst>
            </a:pPr>
            <a:r>
              <a:rPr dirty="0"/>
              <a:t>	</a:t>
            </a:r>
            <a:r>
              <a:rPr spc="50" dirty="0"/>
              <a:t>Add</a:t>
            </a:r>
            <a:r>
              <a:rPr spc="40" dirty="0"/>
              <a:t> </a:t>
            </a:r>
            <a:r>
              <a:rPr spc="60" dirty="0"/>
              <a:t>the</a:t>
            </a:r>
            <a:r>
              <a:rPr spc="45" dirty="0"/>
              <a:t> </a:t>
            </a:r>
            <a:r>
              <a:rPr dirty="0"/>
              <a:t>field</a:t>
            </a:r>
            <a:r>
              <a:rPr spc="55" dirty="0"/>
              <a:t> </a:t>
            </a:r>
            <a:r>
              <a:rPr sz="1050" b="1" spc="7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offer_ids</a:t>
            </a:r>
            <a:r>
              <a:rPr sz="1050" b="1" spc="7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pc="70" dirty="0"/>
              <a:t>to</a:t>
            </a:r>
            <a:r>
              <a:rPr spc="45" dirty="0"/>
              <a:t> </a:t>
            </a:r>
            <a:r>
              <a:rPr sz="1050" b="1" spc="5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estate.property.type</a:t>
            </a:r>
            <a:r>
              <a:rPr sz="1050" b="1" spc="8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pc="50" dirty="0"/>
              <a:t>which</a:t>
            </a:r>
            <a:r>
              <a:rPr spc="40" dirty="0"/>
              <a:t> </a:t>
            </a:r>
            <a:r>
              <a:rPr dirty="0"/>
              <a:t>is</a:t>
            </a:r>
            <a:r>
              <a:rPr spc="45" dirty="0"/>
              <a:t> </a:t>
            </a:r>
            <a:r>
              <a:rPr spc="30" dirty="0"/>
              <a:t>the </a:t>
            </a:r>
            <a:r>
              <a:rPr dirty="0"/>
              <a:t>One2many</a:t>
            </a:r>
            <a:r>
              <a:rPr spc="105" dirty="0"/>
              <a:t> </a:t>
            </a:r>
            <a:r>
              <a:rPr dirty="0"/>
              <a:t>inverse</a:t>
            </a:r>
            <a:r>
              <a:rPr spc="105" dirty="0"/>
              <a:t> </a:t>
            </a:r>
            <a:r>
              <a:rPr spc="65" dirty="0"/>
              <a:t>of</a:t>
            </a:r>
            <a:r>
              <a:rPr spc="110" dirty="0"/>
              <a:t> </a:t>
            </a:r>
            <a:r>
              <a:rPr spc="60" dirty="0"/>
              <a:t>the</a:t>
            </a:r>
            <a:r>
              <a:rPr spc="105" dirty="0"/>
              <a:t> </a:t>
            </a:r>
            <a:r>
              <a:rPr dirty="0"/>
              <a:t>field</a:t>
            </a:r>
            <a:r>
              <a:rPr spc="110" dirty="0"/>
              <a:t> </a:t>
            </a:r>
            <a:r>
              <a:rPr spc="50" dirty="0"/>
              <a:t>defined</a:t>
            </a:r>
            <a:r>
              <a:rPr spc="105" dirty="0"/>
              <a:t> </a:t>
            </a:r>
            <a:r>
              <a:rPr dirty="0"/>
              <a:t>in</a:t>
            </a:r>
            <a:r>
              <a:rPr spc="105" dirty="0"/>
              <a:t> </a:t>
            </a:r>
            <a:r>
              <a:rPr spc="60" dirty="0"/>
              <a:t>the</a:t>
            </a:r>
            <a:r>
              <a:rPr spc="110" dirty="0"/>
              <a:t> </a:t>
            </a:r>
            <a:r>
              <a:rPr dirty="0"/>
              <a:t>previous</a:t>
            </a:r>
            <a:r>
              <a:rPr spc="105" dirty="0"/>
              <a:t> </a:t>
            </a:r>
            <a:r>
              <a:rPr spc="-10" dirty="0"/>
              <a:t>step.</a:t>
            </a:r>
            <a:endParaRPr sz="105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8369" y="3547874"/>
            <a:ext cx="5175250" cy="82867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1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offer_count</a:t>
            </a:r>
            <a:r>
              <a:rPr sz="1050" b="1" spc="12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1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4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estate.property.type</a:t>
            </a:r>
            <a:r>
              <a:rPr sz="1200" spc="4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 marR="5080" indent="-336550">
              <a:lnSpc>
                <a:spcPct val="121000"/>
              </a:lnSpc>
              <a:spcBef>
                <a:spcPts val="710"/>
              </a:spcBef>
              <a:buSzPct val="117000"/>
              <a:buChar char="●"/>
              <a:tabLst>
                <a:tab pos="469265" algn="l"/>
              </a:tabLst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It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is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computed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field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that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counts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number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9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offers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9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given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property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type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(use</a:t>
            </a:r>
            <a:r>
              <a:rPr sz="1200" spc="4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dirty="0">
                <a:solidFill>
                  <a:srgbClr val="171C1F"/>
                </a:solidFill>
                <a:latin typeface="IBM 3270"/>
                <a:cs typeface="IBM 3270"/>
              </a:rPr>
              <a:t>offer_ids</a:t>
            </a:r>
            <a:r>
              <a:rPr sz="1050" spc="-195" dirty="0">
                <a:solidFill>
                  <a:srgbClr val="171C1F"/>
                </a:solidFill>
                <a:latin typeface="IBM 3270"/>
                <a:cs typeface="IBM 3270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so).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11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48" rIns="0" bIns="0" rtlCol="0">
            <a:spAutoFit/>
          </a:bodyPr>
          <a:lstStyle/>
          <a:p>
            <a:pPr marL="48895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14" name="object 9"/>
          <p:cNvSpPr txBox="1"/>
          <p:nvPr/>
        </p:nvSpPr>
        <p:spPr>
          <a:xfrm>
            <a:off x="740410" y="1298575"/>
            <a:ext cx="168148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5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25" dirty="0">
                <a:latin typeface="Verdana" panose="020B0804030504040204" charset="0"/>
                <a:cs typeface="Verdana" panose="020B0804030504040204" charset="0"/>
              </a:rPr>
              <a:t>Action</a:t>
            </a:r>
            <a:endParaRPr lang="en-US" altLang="en-US" sz="1400" b="1" spc="-25" dirty="0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spc="-50" dirty="0">
                <a:latin typeface="Verdana" panose="020B0804030504040204" charset="0"/>
                <a:cs typeface="Verdana" panose="020B0804030504040204" charset="0"/>
                <a:sym typeface="+mn-ea"/>
              </a:rPr>
              <a:t>SQL</a:t>
            </a:r>
            <a:r>
              <a:rPr sz="1400" b="0" spc="-75" dirty="0">
                <a:latin typeface="Verdana" panose="020B0804030504040204" charset="0"/>
                <a:cs typeface="Verdana" panose="020B0804030504040204" charset="0"/>
                <a:sym typeface="+mn-ea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  <a:sym typeface="+mn-ea"/>
              </a:rPr>
              <a:t>constraints</a:t>
            </a:r>
            <a:endParaRPr sz="1400" b="1" spc="-1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50" dirty="0">
                <a:latin typeface="Verdana" panose="020B0804030504040204" charset="0"/>
                <a:cs typeface="Verdana" panose="020B0804030504040204" charset="0"/>
                <a:sym typeface="+mn-ea"/>
              </a:rPr>
              <a:t>Python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  <a:sym typeface="+mn-ea"/>
              </a:rPr>
              <a:t>constraints </a:t>
            </a:r>
            <a:endParaRPr sz="1400" b="1" spc="-1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Button context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  <p:sp>
        <p:nvSpPr>
          <p:cNvPr id="15" name="object 6"/>
          <p:cNvSpPr/>
          <p:nvPr/>
        </p:nvSpPr>
        <p:spPr>
          <a:xfrm>
            <a:off x="553085" y="1151255"/>
            <a:ext cx="2133600" cy="3048000"/>
          </a:xfrm>
          <a:custGeom>
            <a:avLst/>
            <a:gdLst/>
            <a:ahLst/>
            <a:cxnLst/>
            <a:rect l="l" t="t" r="r" b="b"/>
            <a:pathLst>
              <a:path w="2133600" h="3048000">
                <a:moveTo>
                  <a:pt x="0" y="123499"/>
                </a:moveTo>
                <a:lnTo>
                  <a:pt x="9705" y="75427"/>
                </a:lnTo>
                <a:lnTo>
                  <a:pt x="36172" y="36172"/>
                </a:lnTo>
                <a:lnTo>
                  <a:pt x="75427" y="9705"/>
                </a:lnTo>
                <a:lnTo>
                  <a:pt x="123499" y="0"/>
                </a:lnTo>
                <a:lnTo>
                  <a:pt x="2009495" y="0"/>
                </a:lnTo>
                <a:lnTo>
                  <a:pt x="2056758" y="9401"/>
                </a:lnTo>
                <a:lnTo>
                  <a:pt x="2096820" y="36172"/>
                </a:lnTo>
                <a:lnTo>
                  <a:pt x="2123598" y="76238"/>
                </a:lnTo>
                <a:lnTo>
                  <a:pt x="2132995" y="123499"/>
                </a:lnTo>
                <a:lnTo>
                  <a:pt x="2132995" y="2924494"/>
                </a:lnTo>
                <a:lnTo>
                  <a:pt x="2123289" y="2972562"/>
                </a:lnTo>
                <a:lnTo>
                  <a:pt x="2096820" y="3011818"/>
                </a:lnTo>
                <a:lnTo>
                  <a:pt x="2057564" y="3038287"/>
                </a:lnTo>
                <a:lnTo>
                  <a:pt x="2009495" y="3047993"/>
                </a:lnTo>
                <a:lnTo>
                  <a:pt x="123499" y="3047993"/>
                </a:lnTo>
                <a:lnTo>
                  <a:pt x="75427" y="3038287"/>
                </a:lnTo>
                <a:lnTo>
                  <a:pt x="36172" y="3011818"/>
                </a:lnTo>
                <a:lnTo>
                  <a:pt x="9705" y="2972562"/>
                </a:lnTo>
                <a:lnTo>
                  <a:pt x="0" y="2924494"/>
                </a:lnTo>
                <a:lnTo>
                  <a:pt x="0" y="123499"/>
                </a:lnTo>
                <a:close/>
              </a:path>
            </a:pathLst>
          </a:custGeom>
          <a:ln w="9524">
            <a:solidFill>
              <a:srgbClr val="F2F4F6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16" name="object 4"/>
          <p:cNvGrpSpPr/>
          <p:nvPr/>
        </p:nvGrpSpPr>
        <p:grpSpPr>
          <a:xfrm>
            <a:off x="548186" y="1146660"/>
            <a:ext cx="2143125" cy="3057525"/>
            <a:chOff x="548186" y="1146660"/>
            <a:chExt cx="2143125" cy="3057525"/>
          </a:xfrm>
        </p:grpSpPr>
        <p:sp>
          <p:nvSpPr>
            <p:cNvPr id="17" name="object 5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18" name="object 6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19" name="object 9"/>
          <p:cNvSpPr txBox="1"/>
          <p:nvPr/>
        </p:nvSpPr>
        <p:spPr>
          <a:xfrm>
            <a:off x="740410" y="1298575"/>
            <a:ext cx="168148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5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25" dirty="0">
                <a:latin typeface="Verdana" panose="020B0804030504040204" charset="0"/>
                <a:cs typeface="Verdana" panose="020B0804030504040204" charset="0"/>
              </a:rPr>
              <a:t>Action</a:t>
            </a:r>
            <a:endParaRPr lang="en-US" altLang="en-US" sz="1400" b="1" spc="-25" dirty="0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spc="-50" dirty="0">
                <a:latin typeface="Verdana" panose="020B0804030504040204" charset="0"/>
                <a:cs typeface="Verdana" panose="020B0804030504040204" charset="0"/>
                <a:sym typeface="+mn-ea"/>
              </a:rPr>
              <a:t>SQL</a:t>
            </a:r>
            <a:r>
              <a:rPr sz="1400" b="0" spc="-75" dirty="0">
                <a:latin typeface="Verdana" panose="020B0804030504040204" charset="0"/>
                <a:cs typeface="Verdana" panose="020B0804030504040204" charset="0"/>
                <a:sym typeface="+mn-ea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  <a:sym typeface="+mn-ea"/>
              </a:rPr>
              <a:t>constraints</a:t>
            </a:r>
            <a:endParaRPr sz="1400" b="1" spc="-1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50" dirty="0">
                <a:latin typeface="Verdana" panose="020B0804030504040204" charset="0"/>
                <a:cs typeface="Verdana" panose="020B0804030504040204" charset="0"/>
                <a:sym typeface="+mn-ea"/>
              </a:rPr>
              <a:t>Python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  <a:sym typeface="+mn-ea"/>
              </a:rPr>
              <a:t>constraints </a:t>
            </a:r>
            <a:endParaRPr sz="1400" b="1" spc="-1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Button context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0710" y="1298794"/>
            <a:ext cx="1525905" cy="131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Chapter</a:t>
            </a:r>
            <a:r>
              <a:rPr sz="3000" b="1" i="1" spc="-1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 </a:t>
            </a:r>
            <a:r>
              <a:rPr sz="3000" b="1" i="1" spc="-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17</a:t>
            </a:r>
            <a:endParaRPr sz="3000">
              <a:latin typeface="Liberation Sans Narrow"/>
              <a:cs typeface="Liberation Sans Narrow"/>
            </a:endParaRPr>
          </a:p>
          <a:p>
            <a:pPr marL="66040" marR="209550" indent="-635">
              <a:lnSpc>
                <a:spcPct val="188000"/>
              </a:lnSpc>
              <a:spcBef>
                <a:spcPts val="245"/>
              </a:spcBef>
            </a:pPr>
            <a:r>
              <a:rPr sz="1400" spc="50" dirty="0">
                <a:latin typeface="Arial" panose="020B0604020202090204"/>
                <a:cs typeface="Arial" panose="020B0604020202090204"/>
              </a:rPr>
              <a:t>Button</a:t>
            </a:r>
            <a:r>
              <a:rPr sz="1400" spc="1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latin typeface="Arial" panose="020B0604020202090204"/>
                <a:cs typeface="Arial" panose="020B0604020202090204"/>
              </a:rPr>
              <a:t>context </a:t>
            </a:r>
            <a:r>
              <a:rPr sz="1400" dirty="0">
                <a:latin typeface="Arial" panose="020B0604020202090204"/>
                <a:cs typeface="Arial" panose="020B0604020202090204"/>
              </a:rPr>
              <a:t>Stat</a:t>
            </a:r>
            <a:r>
              <a:rPr sz="1400" spc="180" dirty="0">
                <a:latin typeface="Arial" panose="020B0604020202090204"/>
                <a:cs typeface="Arial" panose="020B0604020202090204"/>
              </a:rPr>
              <a:t> </a:t>
            </a:r>
            <a:r>
              <a:rPr sz="1400" spc="40" dirty="0">
                <a:latin typeface="Arial" panose="020B0604020202090204"/>
                <a:cs typeface="Arial" panose="020B0604020202090204"/>
              </a:rPr>
              <a:t>Button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7798" y="2099370"/>
            <a:ext cx="1382469" cy="32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52965" y="1551054"/>
            <a:ext cx="4174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Display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1200" b="1" spc="-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offers</a:t>
            </a:r>
            <a:r>
              <a:rPr sz="1200" b="1" spc="-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when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clicking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stat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button.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9514" y="1810133"/>
            <a:ext cx="4610100" cy="7035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15"/>
              </a:spcBef>
              <a:buChar char="●"/>
              <a:tabLst>
                <a:tab pos="332740" algn="l"/>
              </a:tabLst>
            </a:pP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Create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stat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button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5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estate.property.type</a:t>
            </a:r>
            <a:r>
              <a:rPr sz="1050" b="1" spc="3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pointing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>
              <a:lnSpc>
                <a:spcPct val="100000"/>
              </a:lnSpc>
              <a:spcBef>
                <a:spcPts val="215"/>
              </a:spcBef>
            </a:pPr>
            <a:r>
              <a:rPr sz="1050" b="1" spc="7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estate.property.offer</a:t>
            </a:r>
            <a:r>
              <a:rPr sz="1050" b="1" spc="4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b="1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action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332740">
              <a:lnSpc>
                <a:spcPct val="100000"/>
              </a:lnSpc>
              <a:spcBef>
                <a:spcPts val="825"/>
              </a:spcBef>
            </a:pP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This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means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0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should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0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000" spc="9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50" dirty="0">
                <a:solidFill>
                  <a:srgbClr val="6B6D70"/>
                </a:solidFill>
                <a:latin typeface="IBM 3270"/>
                <a:cs typeface="IBM 3270"/>
              </a:rPr>
              <a:t>type="action"</a:t>
            </a:r>
            <a:r>
              <a:rPr sz="850" spc="-95" dirty="0">
                <a:solidFill>
                  <a:srgbClr val="6B6D70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attribute.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52965" y="2809875"/>
            <a:ext cx="5188585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At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this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point,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clicking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stat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button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should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display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all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offers.</a:t>
            </a:r>
            <a:r>
              <a:rPr sz="1200" spc="12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200" spc="13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still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need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filter</a:t>
            </a:r>
            <a:r>
              <a:rPr sz="12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10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out</a:t>
            </a:r>
            <a:r>
              <a:rPr sz="1200" b="1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5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offers.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 indent="-320040">
              <a:lnSpc>
                <a:spcPct val="100000"/>
              </a:lnSpc>
              <a:spcBef>
                <a:spcPts val="815"/>
              </a:spcBef>
              <a:buChar char="●"/>
              <a:tabLst>
                <a:tab pos="469265" algn="l"/>
              </a:tabLst>
            </a:pP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On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the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7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estate.property.offer</a:t>
            </a:r>
            <a:r>
              <a:rPr sz="1050" b="1" spc="1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action,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add</a:t>
            </a:r>
            <a:r>
              <a:rPr sz="1200" spc="6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domain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that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defines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469265">
              <a:lnSpc>
                <a:spcPct val="100000"/>
              </a:lnSpc>
              <a:spcBef>
                <a:spcPts val="215"/>
              </a:spcBef>
            </a:pPr>
            <a:r>
              <a:rPr sz="1050" b="1" spc="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property_type_id</a:t>
            </a:r>
            <a:r>
              <a:rPr sz="1050" b="1" spc="1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equal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to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8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50" b="1" spc="7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active_id</a:t>
            </a:r>
            <a:r>
              <a:rPr sz="1050" b="1" spc="1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00" spc="5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(=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7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current</a:t>
            </a:r>
            <a:r>
              <a:rPr sz="1200" spc="75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" panose="020B0604020202090204"/>
                <a:cs typeface="Arial" panose="020B0604020202090204"/>
              </a:rPr>
              <a:t>record)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1" name="object 11">
            <a:hlinkClick r:id="rId2"/>
          </p:cNvPr>
          <p:cNvSpPr/>
          <p:nvPr/>
        </p:nvSpPr>
        <p:spPr>
          <a:xfrm>
            <a:off x="919473" y="4432316"/>
            <a:ext cx="1318260" cy="277495"/>
          </a:xfrm>
          <a:custGeom>
            <a:avLst/>
            <a:gdLst/>
            <a:ahLst/>
            <a:cxnLst/>
            <a:rect l="l" t="t" r="r" b="b"/>
            <a:pathLst>
              <a:path w="1318260" h="277495">
                <a:moveTo>
                  <a:pt x="1179147" y="277499"/>
                </a:moveTo>
                <a:lnTo>
                  <a:pt x="138749" y="277499"/>
                </a:lnTo>
                <a:lnTo>
                  <a:pt x="94893" y="270425"/>
                </a:lnTo>
                <a:lnTo>
                  <a:pt x="56805" y="250727"/>
                </a:lnTo>
                <a:lnTo>
                  <a:pt x="26770" y="220691"/>
                </a:lnTo>
                <a:lnTo>
                  <a:pt x="7073" y="182603"/>
                </a:lnTo>
                <a:lnTo>
                  <a:pt x="0" y="138749"/>
                </a:lnTo>
                <a:lnTo>
                  <a:pt x="7073" y="94895"/>
                </a:lnTo>
                <a:lnTo>
                  <a:pt x="26770" y="56807"/>
                </a:lnTo>
                <a:lnTo>
                  <a:pt x="56805" y="26771"/>
                </a:lnTo>
                <a:lnTo>
                  <a:pt x="94893" y="7073"/>
                </a:lnTo>
                <a:lnTo>
                  <a:pt x="138749" y="0"/>
                </a:lnTo>
                <a:lnTo>
                  <a:pt x="1179147" y="0"/>
                </a:lnTo>
                <a:lnTo>
                  <a:pt x="1232244" y="10565"/>
                </a:lnTo>
                <a:lnTo>
                  <a:pt x="1277257" y="40649"/>
                </a:lnTo>
                <a:lnTo>
                  <a:pt x="1307335" y="85649"/>
                </a:lnTo>
                <a:lnTo>
                  <a:pt x="1317897" y="138749"/>
                </a:lnTo>
                <a:lnTo>
                  <a:pt x="1310823" y="182603"/>
                </a:lnTo>
                <a:lnTo>
                  <a:pt x="1291126" y="220691"/>
                </a:lnTo>
                <a:lnTo>
                  <a:pt x="1261091" y="250727"/>
                </a:lnTo>
                <a:lnTo>
                  <a:pt x="1223003" y="270425"/>
                </a:lnTo>
                <a:lnTo>
                  <a:pt x="1179147" y="277499"/>
                </a:lnTo>
                <a:close/>
              </a:path>
            </a:pathLst>
          </a:custGeom>
          <a:solidFill>
            <a:srgbClr val="017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91128" y="4477081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48" rIns="0" bIns="0" rtlCol="0">
            <a:spAutoFit/>
          </a:bodyPr>
          <a:lstStyle/>
          <a:p>
            <a:pPr marL="48895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Exercise</a:t>
            </a:r>
            <a:endParaRPr spc="-380" dirty="0"/>
          </a:p>
        </p:txBody>
      </p:sp>
      <p:sp>
        <p:nvSpPr>
          <p:cNvPr id="14" name="object 9"/>
          <p:cNvSpPr txBox="1"/>
          <p:nvPr/>
        </p:nvSpPr>
        <p:spPr>
          <a:xfrm>
            <a:off x="740410" y="1298575"/>
            <a:ext cx="168148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5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25" dirty="0">
                <a:latin typeface="Verdana" panose="020B0804030504040204" charset="0"/>
                <a:cs typeface="Verdana" panose="020B0804030504040204" charset="0"/>
              </a:rPr>
              <a:t>Action</a:t>
            </a:r>
            <a:endParaRPr lang="en-US" altLang="en-US" sz="1400" b="1" spc="-25" dirty="0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spc="-50" dirty="0">
                <a:latin typeface="Verdana" panose="020B0804030504040204" charset="0"/>
                <a:cs typeface="Verdana" panose="020B0804030504040204" charset="0"/>
                <a:sym typeface="+mn-ea"/>
              </a:rPr>
              <a:t>SQL</a:t>
            </a:r>
            <a:r>
              <a:rPr sz="1400" b="0" spc="-75" dirty="0">
                <a:latin typeface="Verdana" panose="020B0804030504040204" charset="0"/>
                <a:cs typeface="Verdana" panose="020B0804030504040204" charset="0"/>
                <a:sym typeface="+mn-ea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  <a:sym typeface="+mn-ea"/>
              </a:rPr>
              <a:t>constraints</a:t>
            </a:r>
            <a:endParaRPr sz="1400" b="1" spc="-1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50" dirty="0">
                <a:latin typeface="Verdana" panose="020B0804030504040204" charset="0"/>
                <a:cs typeface="Verdana" panose="020B0804030504040204" charset="0"/>
                <a:sym typeface="+mn-ea"/>
              </a:rPr>
              <a:t>Python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  <a:sym typeface="+mn-ea"/>
              </a:rPr>
              <a:t>constraints </a:t>
            </a:r>
            <a:endParaRPr sz="1400" b="1" spc="-1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Button context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  <p:sp>
        <p:nvSpPr>
          <p:cNvPr id="15" name="object 6"/>
          <p:cNvSpPr/>
          <p:nvPr/>
        </p:nvSpPr>
        <p:spPr>
          <a:xfrm>
            <a:off x="553085" y="1151255"/>
            <a:ext cx="2133600" cy="3048000"/>
          </a:xfrm>
          <a:custGeom>
            <a:avLst/>
            <a:gdLst/>
            <a:ahLst/>
            <a:cxnLst/>
            <a:rect l="l" t="t" r="r" b="b"/>
            <a:pathLst>
              <a:path w="2133600" h="3048000">
                <a:moveTo>
                  <a:pt x="0" y="123499"/>
                </a:moveTo>
                <a:lnTo>
                  <a:pt x="9705" y="75427"/>
                </a:lnTo>
                <a:lnTo>
                  <a:pt x="36172" y="36172"/>
                </a:lnTo>
                <a:lnTo>
                  <a:pt x="75427" y="9705"/>
                </a:lnTo>
                <a:lnTo>
                  <a:pt x="123499" y="0"/>
                </a:lnTo>
                <a:lnTo>
                  <a:pt x="2009495" y="0"/>
                </a:lnTo>
                <a:lnTo>
                  <a:pt x="2056758" y="9401"/>
                </a:lnTo>
                <a:lnTo>
                  <a:pt x="2096820" y="36172"/>
                </a:lnTo>
                <a:lnTo>
                  <a:pt x="2123598" y="76238"/>
                </a:lnTo>
                <a:lnTo>
                  <a:pt x="2132995" y="123499"/>
                </a:lnTo>
                <a:lnTo>
                  <a:pt x="2132995" y="2924494"/>
                </a:lnTo>
                <a:lnTo>
                  <a:pt x="2123289" y="2972562"/>
                </a:lnTo>
                <a:lnTo>
                  <a:pt x="2096820" y="3011818"/>
                </a:lnTo>
                <a:lnTo>
                  <a:pt x="2057564" y="3038287"/>
                </a:lnTo>
                <a:lnTo>
                  <a:pt x="2009495" y="3047993"/>
                </a:lnTo>
                <a:lnTo>
                  <a:pt x="123499" y="3047993"/>
                </a:lnTo>
                <a:lnTo>
                  <a:pt x="75427" y="3038287"/>
                </a:lnTo>
                <a:lnTo>
                  <a:pt x="36172" y="3011818"/>
                </a:lnTo>
                <a:lnTo>
                  <a:pt x="9705" y="2972562"/>
                </a:lnTo>
                <a:lnTo>
                  <a:pt x="0" y="2924494"/>
                </a:lnTo>
                <a:lnTo>
                  <a:pt x="0" y="123499"/>
                </a:lnTo>
                <a:close/>
              </a:path>
            </a:pathLst>
          </a:custGeom>
          <a:ln w="9524">
            <a:solidFill>
              <a:srgbClr val="F2F4F6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16" name="object 4"/>
          <p:cNvGrpSpPr/>
          <p:nvPr/>
        </p:nvGrpSpPr>
        <p:grpSpPr>
          <a:xfrm>
            <a:off x="548186" y="1146660"/>
            <a:ext cx="2143125" cy="3057525"/>
            <a:chOff x="548186" y="1146660"/>
            <a:chExt cx="2143125" cy="3057525"/>
          </a:xfrm>
        </p:grpSpPr>
        <p:sp>
          <p:nvSpPr>
            <p:cNvPr id="17" name="object 5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2009495" y="3047993"/>
                  </a:move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18" name="object 6"/>
            <p:cNvSpPr/>
            <p:nvPr/>
          </p:nvSpPr>
          <p:spPr>
            <a:xfrm>
              <a:off x="552948" y="1151422"/>
              <a:ext cx="2133600" cy="3048000"/>
            </a:xfrm>
            <a:custGeom>
              <a:avLst/>
              <a:gdLst/>
              <a:ahLst/>
              <a:cxnLst/>
              <a:rect l="l" t="t" r="r" b="b"/>
              <a:pathLst>
                <a:path w="2133600" h="3048000">
                  <a:moveTo>
                    <a:pt x="0" y="123499"/>
                  </a:moveTo>
                  <a:lnTo>
                    <a:pt x="9705" y="75427"/>
                  </a:lnTo>
                  <a:lnTo>
                    <a:pt x="36172" y="36172"/>
                  </a:lnTo>
                  <a:lnTo>
                    <a:pt x="75427" y="9705"/>
                  </a:lnTo>
                  <a:lnTo>
                    <a:pt x="123499" y="0"/>
                  </a:lnTo>
                  <a:lnTo>
                    <a:pt x="2009495" y="0"/>
                  </a:lnTo>
                  <a:lnTo>
                    <a:pt x="2056758" y="9401"/>
                  </a:lnTo>
                  <a:lnTo>
                    <a:pt x="2096820" y="36172"/>
                  </a:lnTo>
                  <a:lnTo>
                    <a:pt x="2123598" y="76238"/>
                  </a:lnTo>
                  <a:lnTo>
                    <a:pt x="2132995" y="123499"/>
                  </a:lnTo>
                  <a:lnTo>
                    <a:pt x="2132995" y="2924494"/>
                  </a:lnTo>
                  <a:lnTo>
                    <a:pt x="2123289" y="2972562"/>
                  </a:lnTo>
                  <a:lnTo>
                    <a:pt x="2096820" y="3011818"/>
                  </a:lnTo>
                  <a:lnTo>
                    <a:pt x="2057564" y="3038287"/>
                  </a:lnTo>
                  <a:lnTo>
                    <a:pt x="2009495" y="3047993"/>
                  </a:lnTo>
                  <a:lnTo>
                    <a:pt x="123499" y="3047993"/>
                  </a:lnTo>
                  <a:lnTo>
                    <a:pt x="75427" y="3038287"/>
                  </a:lnTo>
                  <a:lnTo>
                    <a:pt x="36172" y="3011818"/>
                  </a:lnTo>
                  <a:lnTo>
                    <a:pt x="9705" y="2972562"/>
                  </a:lnTo>
                  <a:lnTo>
                    <a:pt x="0" y="2924494"/>
                  </a:lnTo>
                  <a:lnTo>
                    <a:pt x="0" y="12349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19" name="object 9"/>
          <p:cNvSpPr txBox="1"/>
          <p:nvPr/>
        </p:nvSpPr>
        <p:spPr>
          <a:xfrm>
            <a:off x="867410" y="1425575"/>
            <a:ext cx="1681480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Lesson 5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25" dirty="0">
                <a:latin typeface="Verdana" panose="020B0804030504040204" charset="0"/>
                <a:cs typeface="Verdana" panose="020B0804030504040204" charset="0"/>
              </a:rPr>
              <a:t>Action</a:t>
            </a:r>
            <a:endParaRPr lang="en-US" altLang="en-US" sz="1400" b="1" spc="-25" dirty="0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spc="-50" dirty="0">
                <a:latin typeface="Verdana" panose="020B0804030504040204" charset="0"/>
                <a:cs typeface="Verdana" panose="020B0804030504040204" charset="0"/>
                <a:sym typeface="+mn-ea"/>
              </a:rPr>
              <a:t>SQL</a:t>
            </a:r>
            <a:r>
              <a:rPr sz="1400" b="0" spc="-75" dirty="0">
                <a:latin typeface="Verdana" panose="020B0804030504040204" charset="0"/>
                <a:cs typeface="Verdana" panose="020B0804030504040204" charset="0"/>
                <a:sym typeface="+mn-ea"/>
              </a:rPr>
              <a:t>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  <a:sym typeface="+mn-ea"/>
              </a:rPr>
              <a:t>constraints</a:t>
            </a:r>
            <a:endParaRPr sz="1400" b="1" spc="-1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 spc="-50" dirty="0">
                <a:latin typeface="Verdana" panose="020B0804030504040204" charset="0"/>
                <a:cs typeface="Verdana" panose="020B0804030504040204" charset="0"/>
                <a:sym typeface="+mn-ea"/>
              </a:rPr>
              <a:t>Python </a:t>
            </a:r>
            <a:r>
              <a:rPr sz="1400" b="0" spc="-10" dirty="0">
                <a:latin typeface="Verdana" panose="020B0804030504040204" charset="0"/>
                <a:cs typeface="Verdana" panose="020B0804030504040204" charset="0"/>
                <a:sym typeface="+mn-ea"/>
              </a:rPr>
              <a:t>constraints </a:t>
            </a:r>
            <a:endParaRPr sz="1400" b="1" spc="-1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Button context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Stat button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223" y="2070429"/>
            <a:ext cx="3246755" cy="614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System</a:t>
            </a:r>
            <a:r>
              <a:rPr sz="1600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125" dirty="0">
                <a:solidFill>
                  <a:srgbClr val="FBB12F"/>
                </a:solidFill>
                <a:latin typeface="Verdana" panose="020B0804030504040204"/>
                <a:cs typeface="Verdana" panose="020B0804030504040204"/>
              </a:rPr>
              <a:t>response</a:t>
            </a:r>
            <a:r>
              <a:rPr sz="1600" b="1" spc="10" dirty="0">
                <a:solidFill>
                  <a:srgbClr val="FBB12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spc="9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600" spc="10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user</a:t>
            </a:r>
            <a:r>
              <a:rPr sz="1600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7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actions</a:t>
            </a:r>
            <a:endParaRPr sz="1600">
              <a:latin typeface="Verdana" panose="020B0804030504040204"/>
              <a:cs typeface="Verdana" panose="020B0804030504040204"/>
            </a:endParaRPr>
          </a:p>
          <a:p>
            <a:pPr marL="119380">
              <a:lnSpc>
                <a:spcPct val="100000"/>
              </a:lnSpc>
              <a:spcBef>
                <a:spcPts val="1510"/>
              </a:spcBef>
            </a:pP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login,</a:t>
            </a:r>
            <a:r>
              <a:rPr sz="1000" spc="1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action</a:t>
            </a:r>
            <a:r>
              <a:rPr sz="1000" spc="1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button,</a:t>
            </a:r>
            <a:r>
              <a:rPr sz="1000" spc="1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</a:t>
            </a:r>
            <a:r>
              <a:rPr sz="1000" spc="1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selection,</a:t>
            </a:r>
            <a:r>
              <a:rPr sz="1000" spc="1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000" spc="-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…</a:t>
            </a:r>
            <a:endParaRPr sz="10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4999" y="352974"/>
            <a:ext cx="925995" cy="226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33"/>
                </a:solidFill>
              </a:rPr>
              <a:t>What</a:t>
            </a:r>
            <a:r>
              <a:rPr sz="3200" spc="-100" dirty="0">
                <a:solidFill>
                  <a:srgbClr val="333333"/>
                </a:solidFill>
              </a:rPr>
              <a:t> </a:t>
            </a:r>
            <a:r>
              <a:rPr sz="3200" spc="-229" dirty="0">
                <a:solidFill>
                  <a:srgbClr val="333333"/>
                </a:solidFill>
              </a:rPr>
              <a:t>is</a:t>
            </a:r>
            <a:r>
              <a:rPr sz="3200" spc="40" dirty="0">
                <a:solidFill>
                  <a:srgbClr val="333333"/>
                </a:solidFill>
              </a:rPr>
              <a:t> </a:t>
            </a:r>
            <a:r>
              <a:rPr sz="3200" spc="-55" dirty="0">
                <a:solidFill>
                  <a:srgbClr val="333333"/>
                </a:solidFill>
              </a:rPr>
              <a:t>an</a:t>
            </a:r>
            <a:r>
              <a:rPr sz="3200" spc="-30" dirty="0">
                <a:solidFill>
                  <a:srgbClr val="333333"/>
                </a:solidFill>
              </a:rPr>
              <a:t> </a:t>
            </a:r>
            <a:r>
              <a:rPr sz="3200" spc="-130" dirty="0">
                <a:solidFill>
                  <a:srgbClr val="333333"/>
                </a:solidFill>
              </a:rPr>
              <a:t>action</a:t>
            </a:r>
            <a:r>
              <a:rPr sz="3200" spc="-30" dirty="0">
                <a:solidFill>
                  <a:srgbClr val="333333"/>
                </a:solidFill>
              </a:rPr>
              <a:t> </a:t>
            </a:r>
            <a:r>
              <a:rPr sz="3200" spc="-470" dirty="0">
                <a:solidFill>
                  <a:srgbClr val="333333"/>
                </a:solidFill>
              </a:rPr>
              <a:t>?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5801386" y="1129907"/>
            <a:ext cx="2748915" cy="895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330" dirty="0">
                <a:solidFill>
                  <a:srgbClr val="6B6D70"/>
                </a:solidFill>
                <a:latin typeface="Liberation Sans Narrow"/>
                <a:cs typeface="Liberation Sans Narrow"/>
              </a:rPr>
              <a:t>Success</a:t>
            </a:r>
            <a:endParaRPr sz="3000">
              <a:latin typeface="Liberation Sans Narrow"/>
              <a:cs typeface="Liberation Sans Narrow"/>
            </a:endParaRPr>
          </a:p>
          <a:p>
            <a:pPr marL="469265">
              <a:lnSpc>
                <a:spcPct val="100000"/>
              </a:lnSpc>
              <a:spcBef>
                <a:spcPts val="1810"/>
              </a:spcBef>
            </a:pP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Open</a:t>
            </a:r>
            <a:r>
              <a:rPr sz="1200" spc="1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window,</a:t>
            </a:r>
            <a:r>
              <a:rPr sz="1200" spc="1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modify</a:t>
            </a:r>
            <a:r>
              <a:rPr sz="1200" spc="1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values,</a:t>
            </a:r>
            <a:r>
              <a:rPr sz="1200" spc="1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…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1386" y="2757031"/>
            <a:ext cx="1676400" cy="895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b="1" i="1" spc="-275" dirty="0">
                <a:solidFill>
                  <a:srgbClr val="6B6D70"/>
                </a:solidFill>
                <a:latin typeface="Liberation Sans Narrow"/>
                <a:cs typeface="Liberation Sans Narrow"/>
              </a:rPr>
              <a:t>On</a:t>
            </a:r>
            <a:r>
              <a:rPr sz="3000" b="1" i="1" spc="40" dirty="0">
                <a:solidFill>
                  <a:srgbClr val="6B6D70"/>
                </a:solidFill>
                <a:latin typeface="Liberation Sans Narrow"/>
                <a:cs typeface="Liberation Sans Narrow"/>
              </a:rPr>
              <a:t> </a:t>
            </a:r>
            <a:r>
              <a:rPr sz="3000" b="1" i="1" spc="-175" dirty="0">
                <a:solidFill>
                  <a:srgbClr val="6B6D70"/>
                </a:solidFill>
                <a:latin typeface="Liberation Sans Narrow"/>
                <a:cs typeface="Liberation Sans Narrow"/>
              </a:rPr>
              <a:t>condition</a:t>
            </a:r>
            <a:endParaRPr sz="3000">
              <a:latin typeface="Liberation Sans Narrow"/>
              <a:cs typeface="Liberation Sans Narrow"/>
            </a:endParaRPr>
          </a:p>
          <a:p>
            <a:pPr marL="43180" algn="ctr">
              <a:lnSpc>
                <a:spcPct val="100000"/>
              </a:lnSpc>
              <a:spcBef>
                <a:spcPts val="1810"/>
              </a:spcBef>
            </a:pP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Raise</a:t>
            </a:r>
            <a:r>
              <a:rPr sz="1200" spc="-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Error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71266" y="999048"/>
            <a:ext cx="1303655" cy="2400300"/>
            <a:chOff x="4171266" y="999048"/>
            <a:chExt cx="1303655" cy="24003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6496" y="2117605"/>
              <a:ext cx="1208392" cy="12814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5971" y="1111695"/>
              <a:ext cx="1189417" cy="129184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1266" y="999048"/>
              <a:ext cx="359999" cy="31387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07663" y="1480139"/>
            <a:ext cx="411274" cy="3998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6663" y="3576768"/>
            <a:ext cx="378074" cy="3649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61586" y="1087842"/>
            <a:ext cx="283924" cy="28393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24884" y="2825812"/>
            <a:ext cx="283149" cy="28313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92445" y="3753448"/>
            <a:ext cx="354209" cy="3588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82074" y="2165562"/>
            <a:ext cx="3687445" cy="2279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300" i="1" spc="4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3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defined </a:t>
            </a:r>
            <a:r>
              <a:rPr sz="13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3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XML</a:t>
            </a:r>
            <a:r>
              <a:rPr sz="13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records</a:t>
            </a:r>
            <a:r>
              <a:rPr sz="1300" i="1" spc="4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3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spc="6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cfr</a:t>
            </a:r>
            <a:r>
              <a:rPr sz="13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spc="4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chapter</a:t>
            </a:r>
            <a:r>
              <a:rPr sz="1300" i="1" spc="5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spc="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5</a:t>
            </a:r>
            <a:endParaRPr sz="1300">
              <a:latin typeface="Arial" panose="020B0604020202090204"/>
              <a:cs typeface="Arial" panose="020B060402020209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88040" y="1526371"/>
            <a:ext cx="3995420" cy="1719580"/>
            <a:chOff x="4988040" y="1526371"/>
            <a:chExt cx="3995420" cy="171958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8040" y="1526371"/>
              <a:ext cx="3995392" cy="17189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64240" y="1583521"/>
              <a:ext cx="3843020" cy="1567180"/>
            </a:xfrm>
            <a:custGeom>
              <a:avLst/>
              <a:gdLst/>
              <a:ahLst/>
              <a:cxnLst/>
              <a:rect l="l" t="t" r="r" b="b"/>
              <a:pathLst>
                <a:path w="3843020" h="1567180">
                  <a:moveTo>
                    <a:pt x="3581892" y="1566596"/>
                  </a:moveTo>
                  <a:lnTo>
                    <a:pt x="261099" y="1566596"/>
                  </a:lnTo>
                  <a:lnTo>
                    <a:pt x="214166" y="1562390"/>
                  </a:lnTo>
                  <a:lnTo>
                    <a:pt x="169994" y="1550261"/>
                  </a:lnTo>
                  <a:lnTo>
                    <a:pt x="129318" y="1530948"/>
                  </a:lnTo>
                  <a:lnTo>
                    <a:pt x="92877" y="1505189"/>
                  </a:lnTo>
                  <a:lnTo>
                    <a:pt x="61407" y="1473719"/>
                  </a:lnTo>
                  <a:lnTo>
                    <a:pt x="35648" y="1437278"/>
                  </a:lnTo>
                  <a:lnTo>
                    <a:pt x="16335" y="1396602"/>
                  </a:lnTo>
                  <a:lnTo>
                    <a:pt x="4206" y="1352429"/>
                  </a:lnTo>
                  <a:lnTo>
                    <a:pt x="0" y="1305497"/>
                  </a:lnTo>
                  <a:lnTo>
                    <a:pt x="0" y="261104"/>
                  </a:lnTo>
                  <a:lnTo>
                    <a:pt x="4206" y="214170"/>
                  </a:lnTo>
                  <a:lnTo>
                    <a:pt x="16335" y="169996"/>
                  </a:lnTo>
                  <a:lnTo>
                    <a:pt x="35648" y="129319"/>
                  </a:lnTo>
                  <a:lnTo>
                    <a:pt x="61407" y="92877"/>
                  </a:lnTo>
                  <a:lnTo>
                    <a:pt x="92877" y="61408"/>
                  </a:lnTo>
                  <a:lnTo>
                    <a:pt x="129318" y="35648"/>
                  </a:lnTo>
                  <a:lnTo>
                    <a:pt x="169994" y="16335"/>
                  </a:lnTo>
                  <a:lnTo>
                    <a:pt x="214166" y="4206"/>
                  </a:lnTo>
                  <a:lnTo>
                    <a:pt x="261099" y="0"/>
                  </a:lnTo>
                  <a:lnTo>
                    <a:pt x="3581892" y="0"/>
                  </a:lnTo>
                  <a:lnTo>
                    <a:pt x="3633068" y="5063"/>
                  </a:lnTo>
                  <a:lnTo>
                    <a:pt x="3681808" y="19875"/>
                  </a:lnTo>
                  <a:lnTo>
                    <a:pt x="3726746" y="43868"/>
                  </a:lnTo>
                  <a:lnTo>
                    <a:pt x="3766517" y="76474"/>
                  </a:lnTo>
                  <a:lnTo>
                    <a:pt x="3799128" y="116243"/>
                  </a:lnTo>
                  <a:lnTo>
                    <a:pt x="3823120" y="161183"/>
                  </a:lnTo>
                  <a:lnTo>
                    <a:pt x="3837930" y="209927"/>
                  </a:lnTo>
                  <a:lnTo>
                    <a:pt x="3842992" y="261104"/>
                  </a:lnTo>
                  <a:lnTo>
                    <a:pt x="3842992" y="1305497"/>
                  </a:lnTo>
                  <a:lnTo>
                    <a:pt x="3838785" y="1352429"/>
                  </a:lnTo>
                  <a:lnTo>
                    <a:pt x="3826657" y="1396602"/>
                  </a:lnTo>
                  <a:lnTo>
                    <a:pt x="3807344" y="1437278"/>
                  </a:lnTo>
                  <a:lnTo>
                    <a:pt x="3781584" y="1473719"/>
                  </a:lnTo>
                  <a:lnTo>
                    <a:pt x="3750115" y="1505189"/>
                  </a:lnTo>
                  <a:lnTo>
                    <a:pt x="3713674" y="1530948"/>
                  </a:lnTo>
                  <a:lnTo>
                    <a:pt x="3672998" y="1550261"/>
                  </a:lnTo>
                  <a:lnTo>
                    <a:pt x="3628825" y="1562390"/>
                  </a:lnTo>
                  <a:lnTo>
                    <a:pt x="3581892" y="15665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64239" y="1583521"/>
              <a:ext cx="3843020" cy="1567180"/>
            </a:xfrm>
            <a:custGeom>
              <a:avLst/>
              <a:gdLst/>
              <a:ahLst/>
              <a:cxnLst/>
              <a:rect l="l" t="t" r="r" b="b"/>
              <a:pathLst>
                <a:path w="3843020" h="1567180">
                  <a:moveTo>
                    <a:pt x="0" y="261104"/>
                  </a:moveTo>
                  <a:lnTo>
                    <a:pt x="4206" y="214170"/>
                  </a:lnTo>
                  <a:lnTo>
                    <a:pt x="16335" y="169996"/>
                  </a:lnTo>
                  <a:lnTo>
                    <a:pt x="35648" y="129319"/>
                  </a:lnTo>
                  <a:lnTo>
                    <a:pt x="61407" y="92877"/>
                  </a:lnTo>
                  <a:lnTo>
                    <a:pt x="92877" y="61408"/>
                  </a:lnTo>
                  <a:lnTo>
                    <a:pt x="129318" y="35648"/>
                  </a:lnTo>
                  <a:lnTo>
                    <a:pt x="169994" y="16335"/>
                  </a:lnTo>
                  <a:lnTo>
                    <a:pt x="214166" y="4206"/>
                  </a:lnTo>
                  <a:lnTo>
                    <a:pt x="261099" y="0"/>
                  </a:lnTo>
                  <a:lnTo>
                    <a:pt x="3581892" y="0"/>
                  </a:lnTo>
                  <a:lnTo>
                    <a:pt x="3633068" y="5063"/>
                  </a:lnTo>
                  <a:lnTo>
                    <a:pt x="3681808" y="19875"/>
                  </a:lnTo>
                  <a:lnTo>
                    <a:pt x="3726746" y="43868"/>
                  </a:lnTo>
                  <a:lnTo>
                    <a:pt x="3766517" y="76474"/>
                  </a:lnTo>
                  <a:lnTo>
                    <a:pt x="3799127" y="116243"/>
                  </a:lnTo>
                  <a:lnTo>
                    <a:pt x="3823120" y="161183"/>
                  </a:lnTo>
                  <a:lnTo>
                    <a:pt x="3837930" y="209927"/>
                  </a:lnTo>
                  <a:lnTo>
                    <a:pt x="3842992" y="261104"/>
                  </a:lnTo>
                  <a:lnTo>
                    <a:pt x="3842992" y="1305497"/>
                  </a:lnTo>
                  <a:lnTo>
                    <a:pt x="3838785" y="1352429"/>
                  </a:lnTo>
                  <a:lnTo>
                    <a:pt x="3826657" y="1396602"/>
                  </a:lnTo>
                  <a:lnTo>
                    <a:pt x="3807344" y="1437278"/>
                  </a:lnTo>
                  <a:lnTo>
                    <a:pt x="3781584" y="1473719"/>
                  </a:lnTo>
                  <a:lnTo>
                    <a:pt x="3750115" y="1505189"/>
                  </a:lnTo>
                  <a:lnTo>
                    <a:pt x="3713674" y="1530948"/>
                  </a:lnTo>
                  <a:lnTo>
                    <a:pt x="3672998" y="1550261"/>
                  </a:lnTo>
                  <a:lnTo>
                    <a:pt x="3628825" y="1562390"/>
                  </a:lnTo>
                  <a:lnTo>
                    <a:pt x="3581892" y="1566596"/>
                  </a:lnTo>
                  <a:lnTo>
                    <a:pt x="261099" y="1566596"/>
                  </a:lnTo>
                  <a:lnTo>
                    <a:pt x="214166" y="1562390"/>
                  </a:lnTo>
                  <a:lnTo>
                    <a:pt x="169994" y="1550261"/>
                  </a:lnTo>
                  <a:lnTo>
                    <a:pt x="129318" y="1530948"/>
                  </a:lnTo>
                  <a:lnTo>
                    <a:pt x="92877" y="1505189"/>
                  </a:lnTo>
                  <a:lnTo>
                    <a:pt x="61407" y="1473719"/>
                  </a:lnTo>
                  <a:lnTo>
                    <a:pt x="35648" y="1437278"/>
                  </a:lnTo>
                  <a:lnTo>
                    <a:pt x="16335" y="1396602"/>
                  </a:lnTo>
                  <a:lnTo>
                    <a:pt x="4206" y="1352429"/>
                  </a:lnTo>
                  <a:lnTo>
                    <a:pt x="0" y="1305497"/>
                  </a:lnTo>
                  <a:lnTo>
                    <a:pt x="0" y="26110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353187" y="1587039"/>
            <a:ext cx="3236595" cy="1397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0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record</a:t>
            </a:r>
            <a:r>
              <a:rPr sz="1000" b="1" spc="18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id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"test_model_action"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989965">
              <a:lnSpc>
                <a:spcPct val="100000"/>
              </a:lnSpc>
              <a:spcBef>
                <a:spcPts val="600"/>
              </a:spcBef>
            </a:pP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model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"ir.actions.act_window"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15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"name"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r>
              <a:rPr sz="1000" b="1" spc="-10" dirty="0">
                <a:solidFill>
                  <a:srgbClr val="21262A"/>
                </a:solidFill>
                <a:latin typeface="Trebuchet MS" panose="020B0703020202090204"/>
                <a:cs typeface="Trebuchet MS" panose="020B0703020202090204"/>
              </a:rPr>
              <a:t>Test</a:t>
            </a:r>
            <a:r>
              <a:rPr sz="1000" b="1" spc="155" dirty="0">
                <a:solidFill>
                  <a:srgbClr val="21262A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60" dirty="0">
                <a:solidFill>
                  <a:srgbClr val="21262A"/>
                </a:solidFill>
                <a:latin typeface="Trebuchet MS" panose="020B0703020202090204"/>
                <a:cs typeface="Trebuchet MS" panose="020B0703020202090204"/>
              </a:rPr>
              <a:t>action</a:t>
            </a:r>
            <a:r>
              <a:rPr sz="100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17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"res_model"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&gt;test.model&lt;/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291465">
              <a:lnSpc>
                <a:spcPct val="100000"/>
              </a:lnSpc>
              <a:spcBef>
                <a:spcPts val="600"/>
              </a:spcBef>
            </a:pPr>
            <a:r>
              <a:rPr sz="1000" b="1" spc="9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000" b="1" spc="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26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0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0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"view_mode"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&gt;tree,form&lt;/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field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&lt;/</a:t>
            </a:r>
            <a:r>
              <a:rPr sz="1000" b="1" spc="-1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record</a:t>
            </a:r>
            <a:r>
              <a:rPr sz="10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&gt;</a:t>
            </a:r>
            <a:endParaRPr sz="10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75690" y="1065835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04990" y="2148608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99"/>
                </a:moveTo>
                <a:lnTo>
                  <a:pt x="0" y="320099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99"/>
                </a:lnTo>
                <a:close/>
              </a:path>
            </a:pathLst>
          </a:custGeom>
          <a:solidFill>
            <a:srgbClr val="FB77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72640" y="2683869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73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66432" y="1368180"/>
            <a:ext cx="377536" cy="37753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5249" y="337396"/>
            <a:ext cx="1156362" cy="27749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333333"/>
                </a:solidFill>
              </a:rPr>
              <a:t>Action</a:t>
            </a:r>
            <a:endParaRPr sz="3200"/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11698" y="1481795"/>
            <a:ext cx="301549" cy="4293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00" dirty="0">
                <a:solidFill>
                  <a:srgbClr val="333333"/>
                </a:solidFill>
              </a:rPr>
              <a:t>In</a:t>
            </a:r>
            <a:r>
              <a:rPr sz="3200" spc="45" dirty="0">
                <a:solidFill>
                  <a:srgbClr val="333333"/>
                </a:solidFill>
              </a:rPr>
              <a:t> </a:t>
            </a:r>
            <a:r>
              <a:rPr sz="3200" spc="-330" dirty="0">
                <a:solidFill>
                  <a:srgbClr val="333333"/>
                </a:solidFill>
              </a:rPr>
              <a:t>view</a:t>
            </a:r>
            <a:r>
              <a:rPr sz="3200" spc="50" dirty="0">
                <a:solidFill>
                  <a:srgbClr val="333333"/>
                </a:solidFill>
              </a:rPr>
              <a:t> </a:t>
            </a:r>
            <a:r>
              <a:rPr sz="3200" spc="-165" dirty="0">
                <a:solidFill>
                  <a:srgbClr val="333333"/>
                </a:solidFill>
              </a:rPr>
              <a:t>deﬁnition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64649" y="594516"/>
            <a:ext cx="851990" cy="365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19696" y="2811369"/>
            <a:ext cx="5904865" cy="506730"/>
            <a:chOff x="1619696" y="2811369"/>
            <a:chExt cx="5904865" cy="5067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696" y="2811369"/>
              <a:ext cx="5904588" cy="5063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95896" y="2868519"/>
              <a:ext cx="5752465" cy="354330"/>
            </a:xfrm>
            <a:custGeom>
              <a:avLst/>
              <a:gdLst/>
              <a:ahLst/>
              <a:cxnLst/>
              <a:rect l="l" t="t" r="r" b="b"/>
              <a:pathLst>
                <a:path w="5752465" h="354330">
                  <a:moveTo>
                    <a:pt x="5714988" y="353974"/>
                  </a:moveTo>
                  <a:lnTo>
                    <a:pt x="37187" y="353974"/>
                  </a:lnTo>
                  <a:lnTo>
                    <a:pt x="22712" y="351055"/>
                  </a:lnTo>
                  <a:lnTo>
                    <a:pt x="10892" y="343093"/>
                  </a:lnTo>
                  <a:lnTo>
                    <a:pt x="2922" y="331277"/>
                  </a:lnTo>
                  <a:lnTo>
                    <a:pt x="0" y="316799"/>
                  </a:lnTo>
                  <a:lnTo>
                    <a:pt x="0" y="37174"/>
                  </a:lnTo>
                  <a:lnTo>
                    <a:pt x="2922" y="22696"/>
                  </a:lnTo>
                  <a:lnTo>
                    <a:pt x="10892" y="10881"/>
                  </a:lnTo>
                  <a:lnTo>
                    <a:pt x="22712" y="2918"/>
                  </a:lnTo>
                  <a:lnTo>
                    <a:pt x="37187" y="0"/>
                  </a:lnTo>
                  <a:lnTo>
                    <a:pt x="5714988" y="0"/>
                  </a:lnTo>
                  <a:lnTo>
                    <a:pt x="5749354" y="22937"/>
                  </a:lnTo>
                  <a:lnTo>
                    <a:pt x="5752188" y="37174"/>
                  </a:lnTo>
                  <a:lnTo>
                    <a:pt x="5752188" y="316799"/>
                  </a:lnTo>
                  <a:lnTo>
                    <a:pt x="5749265" y="331277"/>
                  </a:lnTo>
                  <a:lnTo>
                    <a:pt x="5741294" y="343093"/>
                  </a:lnTo>
                  <a:lnTo>
                    <a:pt x="5729470" y="351055"/>
                  </a:lnTo>
                  <a:lnTo>
                    <a:pt x="5714988" y="35397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95896" y="2868519"/>
              <a:ext cx="5752465" cy="354330"/>
            </a:xfrm>
            <a:custGeom>
              <a:avLst/>
              <a:gdLst/>
              <a:ahLst/>
              <a:cxnLst/>
              <a:rect l="l" t="t" r="r" b="b"/>
              <a:pathLst>
                <a:path w="5752465" h="354330">
                  <a:moveTo>
                    <a:pt x="0" y="37174"/>
                  </a:moveTo>
                  <a:lnTo>
                    <a:pt x="2922" y="22696"/>
                  </a:lnTo>
                  <a:lnTo>
                    <a:pt x="10892" y="10881"/>
                  </a:lnTo>
                  <a:lnTo>
                    <a:pt x="22712" y="2918"/>
                  </a:lnTo>
                  <a:lnTo>
                    <a:pt x="37187" y="0"/>
                  </a:lnTo>
                  <a:lnTo>
                    <a:pt x="5714988" y="0"/>
                  </a:lnTo>
                  <a:lnTo>
                    <a:pt x="5749354" y="22937"/>
                  </a:lnTo>
                  <a:lnTo>
                    <a:pt x="5752188" y="37174"/>
                  </a:lnTo>
                  <a:lnTo>
                    <a:pt x="5752188" y="316799"/>
                  </a:lnTo>
                  <a:lnTo>
                    <a:pt x="5749265" y="331277"/>
                  </a:lnTo>
                  <a:lnTo>
                    <a:pt x="5741294" y="343093"/>
                  </a:lnTo>
                  <a:lnTo>
                    <a:pt x="5729470" y="351055"/>
                  </a:lnTo>
                  <a:lnTo>
                    <a:pt x="5714988" y="353974"/>
                  </a:lnTo>
                  <a:lnTo>
                    <a:pt x="37187" y="353974"/>
                  </a:lnTo>
                  <a:lnTo>
                    <a:pt x="22712" y="351055"/>
                  </a:lnTo>
                  <a:lnTo>
                    <a:pt x="10892" y="343093"/>
                  </a:lnTo>
                  <a:lnTo>
                    <a:pt x="2922" y="331277"/>
                  </a:lnTo>
                  <a:lnTo>
                    <a:pt x="0" y="316799"/>
                  </a:lnTo>
                  <a:lnTo>
                    <a:pt x="0" y="3717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757809" y="2935932"/>
            <a:ext cx="5628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</a:t>
            </a:r>
            <a:r>
              <a:rPr sz="1100" b="1" spc="39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6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00" b="1" spc="6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"Do</a:t>
            </a:r>
            <a:r>
              <a:rPr sz="1100" b="1" spc="39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Something"</a:t>
            </a:r>
            <a:r>
              <a:rPr sz="1100" b="1" spc="40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5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type</a:t>
            </a:r>
            <a:r>
              <a:rPr sz="11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"object"</a:t>
            </a:r>
            <a:r>
              <a:rPr sz="1100" b="1" spc="39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"action_do_something"</a:t>
            </a:r>
            <a:r>
              <a:rPr sz="1100" b="1" spc="40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19049" y="3581917"/>
            <a:ext cx="9058275" cy="1581150"/>
            <a:chOff x="-19049" y="3581917"/>
            <a:chExt cx="9058275" cy="15811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5669" y="4294741"/>
              <a:ext cx="6433487" cy="50639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81869" y="4351891"/>
              <a:ext cx="6281420" cy="354330"/>
            </a:xfrm>
            <a:custGeom>
              <a:avLst/>
              <a:gdLst/>
              <a:ahLst/>
              <a:cxnLst/>
              <a:rect l="l" t="t" r="r" b="b"/>
              <a:pathLst>
                <a:path w="6281420" h="354329">
                  <a:moveTo>
                    <a:pt x="6243887" y="353999"/>
                  </a:moveTo>
                  <a:lnTo>
                    <a:pt x="37199" y="353999"/>
                  </a:lnTo>
                  <a:lnTo>
                    <a:pt x="22717" y="351076"/>
                  </a:lnTo>
                  <a:lnTo>
                    <a:pt x="10893" y="343105"/>
                  </a:lnTo>
                  <a:lnTo>
                    <a:pt x="2922" y="331281"/>
                  </a:lnTo>
                  <a:lnTo>
                    <a:pt x="0" y="316799"/>
                  </a:lnTo>
                  <a:lnTo>
                    <a:pt x="0" y="37199"/>
                  </a:lnTo>
                  <a:lnTo>
                    <a:pt x="2922" y="22717"/>
                  </a:lnTo>
                  <a:lnTo>
                    <a:pt x="10893" y="10893"/>
                  </a:lnTo>
                  <a:lnTo>
                    <a:pt x="22717" y="2922"/>
                  </a:lnTo>
                  <a:lnTo>
                    <a:pt x="37199" y="0"/>
                  </a:lnTo>
                  <a:lnTo>
                    <a:pt x="6243887" y="0"/>
                  </a:lnTo>
                  <a:lnTo>
                    <a:pt x="6278253" y="22962"/>
                  </a:lnTo>
                  <a:lnTo>
                    <a:pt x="6281087" y="37199"/>
                  </a:lnTo>
                  <a:lnTo>
                    <a:pt x="6281087" y="316799"/>
                  </a:lnTo>
                  <a:lnTo>
                    <a:pt x="6278164" y="331281"/>
                  </a:lnTo>
                  <a:lnTo>
                    <a:pt x="6270193" y="343105"/>
                  </a:lnTo>
                  <a:lnTo>
                    <a:pt x="6258369" y="351076"/>
                  </a:lnTo>
                  <a:lnTo>
                    <a:pt x="6243887" y="353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81869" y="4351891"/>
              <a:ext cx="6281420" cy="354330"/>
            </a:xfrm>
            <a:custGeom>
              <a:avLst/>
              <a:gdLst/>
              <a:ahLst/>
              <a:cxnLst/>
              <a:rect l="l" t="t" r="r" b="b"/>
              <a:pathLst>
                <a:path w="6281420" h="354329">
                  <a:moveTo>
                    <a:pt x="0" y="37199"/>
                  </a:moveTo>
                  <a:lnTo>
                    <a:pt x="2922" y="22717"/>
                  </a:lnTo>
                  <a:lnTo>
                    <a:pt x="10893" y="10893"/>
                  </a:lnTo>
                  <a:lnTo>
                    <a:pt x="22717" y="2922"/>
                  </a:lnTo>
                  <a:lnTo>
                    <a:pt x="37199" y="0"/>
                  </a:lnTo>
                  <a:lnTo>
                    <a:pt x="6243887" y="0"/>
                  </a:lnTo>
                  <a:lnTo>
                    <a:pt x="6278252" y="22962"/>
                  </a:lnTo>
                  <a:lnTo>
                    <a:pt x="6281087" y="37199"/>
                  </a:lnTo>
                  <a:lnTo>
                    <a:pt x="6281087" y="316799"/>
                  </a:lnTo>
                  <a:lnTo>
                    <a:pt x="6278164" y="331281"/>
                  </a:lnTo>
                  <a:lnTo>
                    <a:pt x="6270193" y="343105"/>
                  </a:lnTo>
                  <a:lnTo>
                    <a:pt x="6258369" y="351076"/>
                  </a:lnTo>
                  <a:lnTo>
                    <a:pt x="6243887" y="353999"/>
                  </a:lnTo>
                  <a:lnTo>
                    <a:pt x="37199" y="353999"/>
                  </a:lnTo>
                  <a:lnTo>
                    <a:pt x="22717" y="351076"/>
                  </a:lnTo>
                  <a:lnTo>
                    <a:pt x="10893" y="343105"/>
                  </a:lnTo>
                  <a:lnTo>
                    <a:pt x="2922" y="331281"/>
                  </a:lnTo>
                  <a:lnTo>
                    <a:pt x="0" y="316799"/>
                  </a:lnTo>
                  <a:lnTo>
                    <a:pt x="0" y="371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71294" y="183894"/>
            <a:ext cx="283924" cy="28393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816348" y="3877473"/>
            <a:ext cx="6012180" cy="73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1200" b="1" spc="-14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200" b="1" spc="3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12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type="</a:t>
            </a:r>
            <a:r>
              <a:rPr sz="1200" b="1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action</a:t>
            </a:r>
            <a:r>
              <a:rPr sz="1200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"</a:t>
            </a:r>
            <a:r>
              <a:rPr sz="1200" spc="1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200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refer</a:t>
            </a:r>
            <a:r>
              <a:rPr sz="1200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1AB6F9"/>
                </a:solidFill>
                <a:latin typeface="Arial" panose="020B0604020202090204"/>
                <a:cs typeface="Arial" panose="020B0604020202090204"/>
                <a:hlinkClick r:id="rId8"/>
              </a:rPr>
              <a:t>external</a:t>
            </a:r>
            <a:r>
              <a:rPr sz="1200" spc="110" dirty="0">
                <a:solidFill>
                  <a:srgbClr val="1AB6F9"/>
                </a:solidFill>
                <a:latin typeface="Arial" panose="020B0604020202090204"/>
                <a:cs typeface="Arial" panose="020B0604020202090204"/>
                <a:hlinkClick r:id="rId8"/>
              </a:rPr>
              <a:t> </a:t>
            </a:r>
            <a:r>
              <a:rPr sz="1200" dirty="0">
                <a:solidFill>
                  <a:srgbClr val="1AB6F9"/>
                </a:solidFill>
                <a:latin typeface="Arial" panose="020B0604020202090204"/>
                <a:cs typeface="Arial" panose="020B0604020202090204"/>
                <a:hlinkClick r:id="rId8"/>
              </a:rPr>
              <a:t>identifier</a:t>
            </a:r>
            <a:r>
              <a:rPr sz="1200" spc="120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12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name</a:t>
            </a:r>
            <a:r>
              <a:rPr sz="1200" b="1" spc="35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attribute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</a:t>
            </a:r>
            <a:r>
              <a:rPr sz="1100" b="1" spc="480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6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00" b="1" spc="6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6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"My</a:t>
            </a:r>
            <a:r>
              <a:rPr sz="1100" b="1" spc="484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Action"</a:t>
            </a:r>
            <a:r>
              <a:rPr sz="1100" b="1" spc="49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6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type</a:t>
            </a:r>
            <a:r>
              <a:rPr sz="1100" b="1" spc="6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"action"</a:t>
            </a:r>
            <a:r>
              <a:rPr sz="1100" b="1" spc="484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-10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-1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"%(test.action_do_something)d"</a:t>
            </a:r>
            <a:r>
              <a:rPr sz="1100" b="1" spc="-1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2223" y="1220544"/>
            <a:ext cx="3644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Adding</a:t>
            </a:r>
            <a:r>
              <a:rPr sz="16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140" dirty="0">
                <a:solidFill>
                  <a:srgbClr val="FBB12F"/>
                </a:solidFill>
                <a:latin typeface="Verdana" panose="020B0804030504040204"/>
                <a:cs typeface="Verdana" panose="020B0804030504040204"/>
              </a:rPr>
              <a:t>button</a:t>
            </a:r>
            <a:r>
              <a:rPr sz="1600" b="1" spc="-65" dirty="0">
                <a:solidFill>
                  <a:srgbClr val="FBB12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600" spc="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your</a:t>
            </a:r>
            <a:r>
              <a:rPr sz="1600" spc="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different</a:t>
            </a:r>
            <a:r>
              <a:rPr sz="16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b="1" spc="-7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views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13274" y="1914296"/>
            <a:ext cx="2281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2</a:t>
            </a:r>
            <a:r>
              <a:rPr sz="1600" spc="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mandatory</a:t>
            </a:r>
            <a:r>
              <a:rPr sz="16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attributes: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04436" y="1955370"/>
            <a:ext cx="1363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0"/>
              </a:spcBef>
              <a:buClr>
                <a:srgbClr val="6B6D70"/>
              </a:buClr>
              <a:buChar char="●"/>
              <a:tabLst>
                <a:tab pos="332740" algn="l"/>
              </a:tabLst>
            </a:pPr>
            <a:r>
              <a:rPr sz="1200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type="</a:t>
            </a:r>
            <a:r>
              <a:rPr sz="1200" b="1" spc="-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object</a:t>
            </a:r>
            <a:r>
              <a:rPr sz="1200" spc="-1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"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04436" y="2321130"/>
            <a:ext cx="2561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0"/>
              </a:spcBef>
              <a:buClr>
                <a:srgbClr val="6B6D70"/>
              </a:buClr>
              <a:buChar char="●"/>
              <a:tabLst>
                <a:tab pos="332740" algn="l"/>
              </a:tabLst>
            </a:pPr>
            <a:r>
              <a:rPr sz="1200" spc="-90" dirty="0">
                <a:solidFill>
                  <a:srgbClr val="1AB6F9"/>
                </a:solidFill>
                <a:latin typeface="Arial" panose="020B0604020202090204"/>
                <a:cs typeface="Arial" panose="020B0604020202090204"/>
              </a:rPr>
              <a:t>name=</a:t>
            </a:r>
            <a:r>
              <a:rPr sz="1200" b="1" spc="-9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"action_do_something"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4156" y="2630531"/>
            <a:ext cx="257697" cy="35873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25986" y="1055560"/>
            <a:ext cx="357229" cy="359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2099" y="305774"/>
            <a:ext cx="1235772" cy="302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5" dirty="0">
                <a:solidFill>
                  <a:srgbClr val="333333"/>
                </a:solidFill>
              </a:rPr>
              <a:t>Business</a:t>
            </a:r>
            <a:r>
              <a:rPr sz="3200" spc="65" dirty="0">
                <a:solidFill>
                  <a:srgbClr val="333333"/>
                </a:solidFill>
              </a:rPr>
              <a:t> </a:t>
            </a:r>
            <a:r>
              <a:rPr sz="3200" spc="-305" dirty="0">
                <a:solidFill>
                  <a:srgbClr val="333333"/>
                </a:solidFill>
              </a:rPr>
              <a:t>logic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6422" y="1839801"/>
            <a:ext cx="640076" cy="16459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526765" y="1001947"/>
            <a:ext cx="4164965" cy="2721610"/>
            <a:chOff x="4526765" y="1001947"/>
            <a:chExt cx="4164965" cy="272161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6765" y="1001947"/>
              <a:ext cx="4164891" cy="272129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02965" y="1059097"/>
              <a:ext cx="4012565" cy="2569210"/>
            </a:xfrm>
            <a:custGeom>
              <a:avLst/>
              <a:gdLst/>
              <a:ahLst/>
              <a:cxnLst/>
              <a:rect l="l" t="t" r="r" b="b"/>
              <a:pathLst>
                <a:path w="4012565" h="2569210">
                  <a:moveTo>
                    <a:pt x="3742617" y="2568894"/>
                  </a:moveTo>
                  <a:lnTo>
                    <a:pt x="269874" y="2568894"/>
                  </a:lnTo>
                  <a:lnTo>
                    <a:pt x="221363" y="2564546"/>
                  </a:lnTo>
                  <a:lnTo>
                    <a:pt x="175705" y="2552011"/>
                  </a:lnTo>
                  <a:lnTo>
                    <a:pt x="133662" y="2532049"/>
                  </a:lnTo>
                  <a:lnTo>
                    <a:pt x="95996" y="2505424"/>
                  </a:lnTo>
                  <a:lnTo>
                    <a:pt x="63470" y="2472898"/>
                  </a:lnTo>
                  <a:lnTo>
                    <a:pt x="36845" y="2435232"/>
                  </a:lnTo>
                  <a:lnTo>
                    <a:pt x="16883" y="2393189"/>
                  </a:lnTo>
                  <a:lnTo>
                    <a:pt x="4347" y="2347531"/>
                  </a:lnTo>
                  <a:lnTo>
                    <a:pt x="0" y="2299020"/>
                  </a:lnTo>
                  <a:lnTo>
                    <a:pt x="0" y="269861"/>
                  </a:lnTo>
                  <a:lnTo>
                    <a:pt x="4347" y="221354"/>
                  </a:lnTo>
                  <a:lnTo>
                    <a:pt x="16883" y="175698"/>
                  </a:lnTo>
                  <a:lnTo>
                    <a:pt x="36845" y="133657"/>
                  </a:lnTo>
                  <a:lnTo>
                    <a:pt x="63470" y="95993"/>
                  </a:lnTo>
                  <a:lnTo>
                    <a:pt x="95996" y="63468"/>
                  </a:lnTo>
                  <a:lnTo>
                    <a:pt x="133662" y="36844"/>
                  </a:lnTo>
                  <a:lnTo>
                    <a:pt x="175705" y="16883"/>
                  </a:lnTo>
                  <a:lnTo>
                    <a:pt x="221363" y="4347"/>
                  </a:lnTo>
                  <a:lnTo>
                    <a:pt x="269874" y="0"/>
                  </a:lnTo>
                  <a:lnTo>
                    <a:pt x="3742617" y="0"/>
                  </a:lnTo>
                  <a:lnTo>
                    <a:pt x="3795513" y="5233"/>
                  </a:lnTo>
                  <a:lnTo>
                    <a:pt x="3845895" y="20542"/>
                  </a:lnTo>
                  <a:lnTo>
                    <a:pt x="3892344" y="45339"/>
                  </a:lnTo>
                  <a:lnTo>
                    <a:pt x="3933442" y="79039"/>
                  </a:lnTo>
                  <a:lnTo>
                    <a:pt x="3967151" y="120141"/>
                  </a:lnTo>
                  <a:lnTo>
                    <a:pt x="3991951" y="166589"/>
                  </a:lnTo>
                  <a:lnTo>
                    <a:pt x="4007259" y="216968"/>
                  </a:lnTo>
                  <a:lnTo>
                    <a:pt x="4012492" y="269861"/>
                  </a:lnTo>
                  <a:lnTo>
                    <a:pt x="4012492" y="2299020"/>
                  </a:lnTo>
                  <a:lnTo>
                    <a:pt x="4008144" y="2347531"/>
                  </a:lnTo>
                  <a:lnTo>
                    <a:pt x="3995608" y="2393189"/>
                  </a:lnTo>
                  <a:lnTo>
                    <a:pt x="3975646" y="2435232"/>
                  </a:lnTo>
                  <a:lnTo>
                    <a:pt x="3949021" y="2472898"/>
                  </a:lnTo>
                  <a:lnTo>
                    <a:pt x="3916495" y="2505424"/>
                  </a:lnTo>
                  <a:lnTo>
                    <a:pt x="3878829" y="2532049"/>
                  </a:lnTo>
                  <a:lnTo>
                    <a:pt x="3836786" y="2552011"/>
                  </a:lnTo>
                  <a:lnTo>
                    <a:pt x="3791128" y="2564546"/>
                  </a:lnTo>
                  <a:lnTo>
                    <a:pt x="3742617" y="2568894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02965" y="1059097"/>
              <a:ext cx="4012565" cy="2569210"/>
            </a:xfrm>
            <a:custGeom>
              <a:avLst/>
              <a:gdLst/>
              <a:ahLst/>
              <a:cxnLst/>
              <a:rect l="l" t="t" r="r" b="b"/>
              <a:pathLst>
                <a:path w="4012565" h="2569210">
                  <a:moveTo>
                    <a:pt x="0" y="269861"/>
                  </a:moveTo>
                  <a:lnTo>
                    <a:pt x="4347" y="221354"/>
                  </a:lnTo>
                  <a:lnTo>
                    <a:pt x="16883" y="175698"/>
                  </a:lnTo>
                  <a:lnTo>
                    <a:pt x="36845" y="133657"/>
                  </a:lnTo>
                  <a:lnTo>
                    <a:pt x="63470" y="95993"/>
                  </a:lnTo>
                  <a:lnTo>
                    <a:pt x="95996" y="63468"/>
                  </a:lnTo>
                  <a:lnTo>
                    <a:pt x="133662" y="36844"/>
                  </a:lnTo>
                  <a:lnTo>
                    <a:pt x="175705" y="16883"/>
                  </a:lnTo>
                  <a:lnTo>
                    <a:pt x="221363" y="4347"/>
                  </a:lnTo>
                  <a:lnTo>
                    <a:pt x="269874" y="0"/>
                  </a:lnTo>
                  <a:lnTo>
                    <a:pt x="3742617" y="0"/>
                  </a:lnTo>
                  <a:lnTo>
                    <a:pt x="3795513" y="5233"/>
                  </a:lnTo>
                  <a:lnTo>
                    <a:pt x="3845895" y="20542"/>
                  </a:lnTo>
                  <a:lnTo>
                    <a:pt x="3892344" y="45339"/>
                  </a:lnTo>
                  <a:lnTo>
                    <a:pt x="3933442" y="79039"/>
                  </a:lnTo>
                  <a:lnTo>
                    <a:pt x="3967150" y="120141"/>
                  </a:lnTo>
                  <a:lnTo>
                    <a:pt x="3991951" y="166589"/>
                  </a:lnTo>
                  <a:lnTo>
                    <a:pt x="4007259" y="216968"/>
                  </a:lnTo>
                  <a:lnTo>
                    <a:pt x="4012491" y="269861"/>
                  </a:lnTo>
                  <a:lnTo>
                    <a:pt x="4012491" y="2299020"/>
                  </a:lnTo>
                  <a:lnTo>
                    <a:pt x="4008143" y="2347531"/>
                  </a:lnTo>
                  <a:lnTo>
                    <a:pt x="3995608" y="2393189"/>
                  </a:lnTo>
                  <a:lnTo>
                    <a:pt x="3975646" y="2435232"/>
                  </a:lnTo>
                  <a:lnTo>
                    <a:pt x="3949021" y="2472897"/>
                  </a:lnTo>
                  <a:lnTo>
                    <a:pt x="3916495" y="2505424"/>
                  </a:lnTo>
                  <a:lnTo>
                    <a:pt x="3878829" y="2532049"/>
                  </a:lnTo>
                  <a:lnTo>
                    <a:pt x="3836786" y="2552011"/>
                  </a:lnTo>
                  <a:lnTo>
                    <a:pt x="3791128" y="2564546"/>
                  </a:lnTo>
                  <a:lnTo>
                    <a:pt x="3742617" y="2568894"/>
                  </a:lnTo>
                  <a:lnTo>
                    <a:pt x="269874" y="2568894"/>
                  </a:lnTo>
                  <a:lnTo>
                    <a:pt x="221363" y="2564546"/>
                  </a:lnTo>
                  <a:lnTo>
                    <a:pt x="175705" y="2552011"/>
                  </a:lnTo>
                  <a:lnTo>
                    <a:pt x="133662" y="2532049"/>
                  </a:lnTo>
                  <a:lnTo>
                    <a:pt x="95996" y="2505424"/>
                  </a:lnTo>
                  <a:lnTo>
                    <a:pt x="63470" y="2472897"/>
                  </a:lnTo>
                  <a:lnTo>
                    <a:pt x="36845" y="2435232"/>
                  </a:lnTo>
                  <a:lnTo>
                    <a:pt x="16883" y="2393189"/>
                  </a:lnTo>
                  <a:lnTo>
                    <a:pt x="4347" y="2347531"/>
                  </a:lnTo>
                  <a:lnTo>
                    <a:pt x="0" y="2299020"/>
                  </a:lnTo>
                  <a:lnTo>
                    <a:pt x="0" y="269861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801063" y="1260488"/>
            <a:ext cx="24041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11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odoo</a:t>
            </a:r>
            <a:r>
              <a:rPr sz="1100" spc="-10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fields,</a:t>
            </a:r>
            <a:r>
              <a:rPr sz="1100" spc="-15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models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01063" y="1620913"/>
            <a:ext cx="2405380" cy="4114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TestAction(models.Model)</a:t>
            </a:r>
            <a:r>
              <a:rPr sz="1100" spc="-10" dirty="0">
                <a:latin typeface="IBM 3270"/>
                <a:cs typeface="IBM 3270"/>
              </a:rPr>
              <a:t>: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latin typeface="IBM 3270"/>
                <a:cs typeface="IBM 3270"/>
              </a:rPr>
              <a:t>_name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"test.action"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7844" y="2224416"/>
            <a:ext cx="15595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IBM 3270"/>
                <a:cs typeface="IBM 3270"/>
              </a:rPr>
              <a:t>name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 </a:t>
            </a:r>
            <a:r>
              <a:rPr sz="1100" spc="-10" dirty="0">
                <a:latin typeface="IBM 3270"/>
                <a:cs typeface="IBM 3270"/>
              </a:rPr>
              <a:t>fields.Char()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08075" y="2584841"/>
            <a:ext cx="255778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405" marR="234315" indent="-307340">
              <a:lnSpc>
                <a:spcPct val="115000"/>
              </a:lnSpc>
              <a:spcBef>
                <a:spcPts val="100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def </a:t>
            </a:r>
            <a:r>
              <a:rPr sz="1100" spc="-10" dirty="0">
                <a:solidFill>
                  <a:srgbClr val="1C00CF"/>
                </a:solidFill>
                <a:latin typeface="IBM 3270"/>
                <a:cs typeface="IBM 3270"/>
              </a:rPr>
              <a:t>action_do_something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1100" spc="-10" dirty="0">
                <a:latin typeface="IBM 3270"/>
                <a:cs typeface="IBM 3270"/>
              </a:rPr>
              <a:t>: </a:t>
            </a:r>
            <a:endParaRPr sz="1100" spc="-10" dirty="0">
              <a:latin typeface="IBM 3270"/>
              <a:cs typeface="IBM 3270"/>
            </a:endParaRPr>
          </a:p>
          <a:p>
            <a:pPr marL="319405" marR="234315" indent="-307340">
              <a:lnSpc>
                <a:spcPct val="115000"/>
              </a:lnSpc>
              <a:spcBef>
                <a:spcPts val="100"/>
              </a:spcBef>
            </a:pPr>
            <a:r>
              <a:rPr lang="vi-VN" altLang="" sz="1100" spc="-10" dirty="0">
                <a:latin typeface="IBM 3270"/>
                <a:cs typeface="IBM 3270"/>
              </a:rPr>
              <a:t>	</a:t>
            </a: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for</a:t>
            </a:r>
            <a:r>
              <a:rPr sz="1100" spc="-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record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in </a:t>
            </a:r>
            <a:r>
              <a:rPr sz="1100" spc="-20" dirty="0">
                <a:latin typeface="IBM 3270"/>
                <a:cs typeface="IBM 3270"/>
              </a:rPr>
              <a:t>self:</a:t>
            </a:r>
            <a:endParaRPr sz="1100">
              <a:latin typeface="IBM 3270"/>
              <a:cs typeface="IBM 3270"/>
            </a:endParaRPr>
          </a:p>
          <a:p>
            <a:pPr marL="319405" marR="5080" indent="306070">
              <a:lnSpc>
                <a:spcPct val="115000"/>
              </a:lnSpc>
            </a:pPr>
            <a:r>
              <a:rPr sz="1100" dirty="0">
                <a:latin typeface="IBM 3270"/>
                <a:cs typeface="IBM 3270"/>
              </a:rPr>
              <a:t>record.name</a:t>
            </a:r>
            <a:r>
              <a:rPr sz="1100" spc="-20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"Something" </a:t>
            </a: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return</a:t>
            </a:r>
            <a:r>
              <a:rPr sz="11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spc="-20" dirty="0">
                <a:solidFill>
                  <a:srgbClr val="AA0D91"/>
                </a:solidFill>
                <a:latin typeface="IBM 3270"/>
                <a:cs typeface="IBM 3270"/>
              </a:rPr>
              <a:t>True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7774" y="1767416"/>
            <a:ext cx="3440429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Define</a:t>
            </a:r>
            <a:r>
              <a:rPr sz="1600" i="1" spc="13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600" i="1" spc="1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public</a:t>
            </a:r>
            <a:r>
              <a:rPr sz="1600" i="1" spc="1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method</a:t>
            </a:r>
            <a:r>
              <a:rPr sz="1600" i="1" spc="1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(does</a:t>
            </a:r>
            <a:r>
              <a:rPr sz="8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not</a:t>
            </a:r>
            <a:r>
              <a:rPr sz="8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start</a:t>
            </a:r>
            <a:r>
              <a:rPr sz="800" i="1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8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800" i="1" spc="-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“_”)</a:t>
            </a:r>
            <a:endParaRPr sz="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6923" y="2463120"/>
            <a:ext cx="3201035" cy="637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Make</a:t>
            </a:r>
            <a:r>
              <a:rPr sz="1600" i="1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them</a:t>
            </a:r>
            <a:r>
              <a:rPr sz="1600" i="1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7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1600" i="1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what</a:t>
            </a:r>
            <a:r>
              <a:rPr sz="1600" i="1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you</a:t>
            </a:r>
            <a:r>
              <a:rPr sz="1600" i="1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want</a:t>
            </a:r>
            <a:r>
              <a:rPr sz="1600" i="1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-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!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59055">
              <a:lnSpc>
                <a:spcPct val="100000"/>
              </a:lnSpc>
              <a:spcBef>
                <a:spcPts val="1300"/>
              </a:spcBef>
            </a:pPr>
            <a:r>
              <a:rPr sz="13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→</a:t>
            </a:r>
            <a:r>
              <a:rPr sz="1300" i="1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update</a:t>
            </a:r>
            <a:r>
              <a:rPr sz="1300" i="1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fields,</a:t>
            </a:r>
            <a:r>
              <a:rPr sz="1300" i="1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create/delete</a:t>
            </a:r>
            <a:r>
              <a:rPr sz="1300" i="1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300" i="1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records…</a:t>
            </a:r>
            <a:endParaRPr sz="13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6326" y="2222818"/>
            <a:ext cx="453931" cy="44279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68994" y="2723719"/>
            <a:ext cx="365749" cy="274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1832" y="1136478"/>
            <a:ext cx="327186" cy="36783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58371" y="3663556"/>
            <a:ext cx="450492" cy="4618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2099" y="305774"/>
            <a:ext cx="1235772" cy="3027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26765" y="849548"/>
            <a:ext cx="4164965" cy="3201670"/>
            <a:chOff x="4526765" y="849548"/>
            <a:chExt cx="4164965" cy="3201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6765" y="849548"/>
              <a:ext cx="4164891" cy="32012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02965" y="906698"/>
              <a:ext cx="4012565" cy="3049270"/>
            </a:xfrm>
            <a:custGeom>
              <a:avLst/>
              <a:gdLst/>
              <a:ahLst/>
              <a:cxnLst/>
              <a:rect l="l" t="t" r="r" b="b"/>
              <a:pathLst>
                <a:path w="4012565" h="3049270">
                  <a:moveTo>
                    <a:pt x="3692217" y="3048893"/>
                  </a:moveTo>
                  <a:lnTo>
                    <a:pt x="320274" y="3048893"/>
                  </a:lnTo>
                  <a:lnTo>
                    <a:pt x="272948" y="3045421"/>
                  </a:lnTo>
                  <a:lnTo>
                    <a:pt x="227777" y="3035333"/>
                  </a:lnTo>
                  <a:lnTo>
                    <a:pt x="185258" y="3019125"/>
                  </a:lnTo>
                  <a:lnTo>
                    <a:pt x="145885" y="2997293"/>
                  </a:lnTo>
                  <a:lnTo>
                    <a:pt x="110154" y="2970333"/>
                  </a:lnTo>
                  <a:lnTo>
                    <a:pt x="78560" y="2938739"/>
                  </a:lnTo>
                  <a:lnTo>
                    <a:pt x="51600" y="2903008"/>
                  </a:lnTo>
                  <a:lnTo>
                    <a:pt x="29768" y="2863635"/>
                  </a:lnTo>
                  <a:lnTo>
                    <a:pt x="13560" y="2821116"/>
                  </a:lnTo>
                  <a:lnTo>
                    <a:pt x="3472" y="2775945"/>
                  </a:lnTo>
                  <a:lnTo>
                    <a:pt x="0" y="2728619"/>
                  </a:lnTo>
                  <a:lnTo>
                    <a:pt x="0" y="320286"/>
                  </a:lnTo>
                  <a:lnTo>
                    <a:pt x="3472" y="272957"/>
                  </a:lnTo>
                  <a:lnTo>
                    <a:pt x="13560" y="227783"/>
                  </a:lnTo>
                  <a:lnTo>
                    <a:pt x="29768" y="185261"/>
                  </a:lnTo>
                  <a:lnTo>
                    <a:pt x="51600" y="145887"/>
                  </a:lnTo>
                  <a:lnTo>
                    <a:pt x="78560" y="110155"/>
                  </a:lnTo>
                  <a:lnTo>
                    <a:pt x="110154" y="78560"/>
                  </a:lnTo>
                  <a:lnTo>
                    <a:pt x="145885" y="51600"/>
                  </a:lnTo>
                  <a:lnTo>
                    <a:pt x="185258" y="29768"/>
                  </a:lnTo>
                  <a:lnTo>
                    <a:pt x="227777" y="13560"/>
                  </a:lnTo>
                  <a:lnTo>
                    <a:pt x="272948" y="3472"/>
                  </a:lnTo>
                  <a:lnTo>
                    <a:pt x="320274" y="0"/>
                  </a:lnTo>
                  <a:lnTo>
                    <a:pt x="3692217" y="0"/>
                  </a:lnTo>
                  <a:lnTo>
                    <a:pt x="3742614" y="3989"/>
                  </a:lnTo>
                  <a:lnTo>
                    <a:pt x="3791322" y="15722"/>
                  </a:lnTo>
                  <a:lnTo>
                    <a:pt x="3837479" y="34840"/>
                  </a:lnTo>
                  <a:lnTo>
                    <a:pt x="3880222" y="60988"/>
                  </a:lnTo>
                  <a:lnTo>
                    <a:pt x="3918692" y="93809"/>
                  </a:lnTo>
                  <a:lnTo>
                    <a:pt x="3951506" y="132273"/>
                  </a:lnTo>
                  <a:lnTo>
                    <a:pt x="3977651" y="175013"/>
                  </a:lnTo>
                  <a:lnTo>
                    <a:pt x="3996768" y="221169"/>
                  </a:lnTo>
                  <a:lnTo>
                    <a:pt x="4008501" y="269880"/>
                  </a:lnTo>
                  <a:lnTo>
                    <a:pt x="4012491" y="320286"/>
                  </a:lnTo>
                  <a:lnTo>
                    <a:pt x="4012491" y="2728619"/>
                  </a:lnTo>
                  <a:lnTo>
                    <a:pt x="4009019" y="2775945"/>
                  </a:lnTo>
                  <a:lnTo>
                    <a:pt x="3998931" y="2821116"/>
                  </a:lnTo>
                  <a:lnTo>
                    <a:pt x="3982723" y="2863635"/>
                  </a:lnTo>
                  <a:lnTo>
                    <a:pt x="3960891" y="2903008"/>
                  </a:lnTo>
                  <a:lnTo>
                    <a:pt x="3933931" y="2938739"/>
                  </a:lnTo>
                  <a:lnTo>
                    <a:pt x="3902337" y="2970333"/>
                  </a:lnTo>
                  <a:lnTo>
                    <a:pt x="3866606" y="2997293"/>
                  </a:lnTo>
                  <a:lnTo>
                    <a:pt x="3827233" y="3019125"/>
                  </a:lnTo>
                  <a:lnTo>
                    <a:pt x="3784714" y="3035333"/>
                  </a:lnTo>
                  <a:lnTo>
                    <a:pt x="3739543" y="3045421"/>
                  </a:lnTo>
                  <a:lnTo>
                    <a:pt x="3692217" y="30488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02965" y="906698"/>
              <a:ext cx="4012565" cy="3049270"/>
            </a:xfrm>
            <a:custGeom>
              <a:avLst/>
              <a:gdLst/>
              <a:ahLst/>
              <a:cxnLst/>
              <a:rect l="l" t="t" r="r" b="b"/>
              <a:pathLst>
                <a:path w="4012565" h="3049270">
                  <a:moveTo>
                    <a:pt x="0" y="320286"/>
                  </a:moveTo>
                  <a:lnTo>
                    <a:pt x="3472" y="272957"/>
                  </a:lnTo>
                  <a:lnTo>
                    <a:pt x="13560" y="227783"/>
                  </a:lnTo>
                  <a:lnTo>
                    <a:pt x="29768" y="185261"/>
                  </a:lnTo>
                  <a:lnTo>
                    <a:pt x="51600" y="145887"/>
                  </a:lnTo>
                  <a:lnTo>
                    <a:pt x="78560" y="110155"/>
                  </a:lnTo>
                  <a:lnTo>
                    <a:pt x="110154" y="78560"/>
                  </a:lnTo>
                  <a:lnTo>
                    <a:pt x="145885" y="51600"/>
                  </a:lnTo>
                  <a:lnTo>
                    <a:pt x="185258" y="29768"/>
                  </a:lnTo>
                  <a:lnTo>
                    <a:pt x="227777" y="13560"/>
                  </a:lnTo>
                  <a:lnTo>
                    <a:pt x="272948" y="3472"/>
                  </a:lnTo>
                  <a:lnTo>
                    <a:pt x="320274" y="0"/>
                  </a:lnTo>
                  <a:lnTo>
                    <a:pt x="3692217" y="0"/>
                  </a:lnTo>
                  <a:lnTo>
                    <a:pt x="3742614" y="3989"/>
                  </a:lnTo>
                  <a:lnTo>
                    <a:pt x="3791322" y="15722"/>
                  </a:lnTo>
                  <a:lnTo>
                    <a:pt x="3837479" y="34840"/>
                  </a:lnTo>
                  <a:lnTo>
                    <a:pt x="3880222" y="60988"/>
                  </a:lnTo>
                  <a:lnTo>
                    <a:pt x="3918692" y="93809"/>
                  </a:lnTo>
                  <a:lnTo>
                    <a:pt x="3951506" y="132273"/>
                  </a:lnTo>
                  <a:lnTo>
                    <a:pt x="3977651" y="175013"/>
                  </a:lnTo>
                  <a:lnTo>
                    <a:pt x="3996768" y="221169"/>
                  </a:lnTo>
                  <a:lnTo>
                    <a:pt x="4008501" y="269880"/>
                  </a:lnTo>
                  <a:lnTo>
                    <a:pt x="4012491" y="320286"/>
                  </a:lnTo>
                  <a:lnTo>
                    <a:pt x="4012491" y="2728619"/>
                  </a:lnTo>
                  <a:lnTo>
                    <a:pt x="4009019" y="2775945"/>
                  </a:lnTo>
                  <a:lnTo>
                    <a:pt x="3998931" y="2821116"/>
                  </a:lnTo>
                  <a:lnTo>
                    <a:pt x="3982723" y="2863635"/>
                  </a:lnTo>
                  <a:lnTo>
                    <a:pt x="3960891" y="2903008"/>
                  </a:lnTo>
                  <a:lnTo>
                    <a:pt x="3933931" y="2938739"/>
                  </a:lnTo>
                  <a:lnTo>
                    <a:pt x="3902337" y="2970333"/>
                  </a:lnTo>
                  <a:lnTo>
                    <a:pt x="3866606" y="2997293"/>
                  </a:lnTo>
                  <a:lnTo>
                    <a:pt x="3827233" y="3019125"/>
                  </a:lnTo>
                  <a:lnTo>
                    <a:pt x="3784714" y="3035333"/>
                  </a:lnTo>
                  <a:lnTo>
                    <a:pt x="3739543" y="3045421"/>
                  </a:lnTo>
                  <a:lnTo>
                    <a:pt x="3692217" y="3048893"/>
                  </a:lnTo>
                  <a:lnTo>
                    <a:pt x="320274" y="3048893"/>
                  </a:lnTo>
                  <a:lnTo>
                    <a:pt x="272948" y="3045421"/>
                  </a:lnTo>
                  <a:lnTo>
                    <a:pt x="227777" y="3035333"/>
                  </a:lnTo>
                  <a:lnTo>
                    <a:pt x="185258" y="3019125"/>
                  </a:lnTo>
                  <a:lnTo>
                    <a:pt x="145885" y="2997293"/>
                  </a:lnTo>
                  <a:lnTo>
                    <a:pt x="110154" y="2970333"/>
                  </a:lnTo>
                  <a:lnTo>
                    <a:pt x="78560" y="2938739"/>
                  </a:lnTo>
                  <a:lnTo>
                    <a:pt x="51600" y="2903008"/>
                  </a:lnTo>
                  <a:lnTo>
                    <a:pt x="29768" y="2863635"/>
                  </a:lnTo>
                  <a:lnTo>
                    <a:pt x="13560" y="2821116"/>
                  </a:lnTo>
                  <a:lnTo>
                    <a:pt x="3472" y="2775945"/>
                  </a:lnTo>
                  <a:lnTo>
                    <a:pt x="0" y="2728619"/>
                  </a:lnTo>
                  <a:lnTo>
                    <a:pt x="0" y="32028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5" dirty="0">
                <a:solidFill>
                  <a:srgbClr val="333333"/>
                </a:solidFill>
              </a:rPr>
              <a:t>Business</a:t>
            </a:r>
            <a:r>
              <a:rPr sz="3200" spc="65" dirty="0">
                <a:solidFill>
                  <a:srgbClr val="333333"/>
                </a:solidFill>
              </a:rPr>
              <a:t> </a:t>
            </a:r>
            <a:r>
              <a:rPr sz="3200" spc="-305" dirty="0">
                <a:solidFill>
                  <a:srgbClr val="333333"/>
                </a:solidFill>
              </a:rPr>
              <a:t>logic</a:t>
            </a:r>
            <a:endParaRPr sz="3200"/>
          </a:p>
        </p:txBody>
      </p:sp>
      <p:grpSp>
        <p:nvGrpSpPr>
          <p:cNvPr id="8" name="object 8"/>
          <p:cNvGrpSpPr/>
          <p:nvPr/>
        </p:nvGrpSpPr>
        <p:grpSpPr>
          <a:xfrm>
            <a:off x="-19049" y="3581917"/>
            <a:ext cx="9077960" cy="1581150"/>
            <a:chOff x="-19049" y="3581917"/>
            <a:chExt cx="9077960" cy="1581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1419" y="4344591"/>
              <a:ext cx="6326987" cy="50639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07619" y="4401741"/>
              <a:ext cx="6174740" cy="354330"/>
            </a:xfrm>
            <a:custGeom>
              <a:avLst/>
              <a:gdLst/>
              <a:ahLst/>
              <a:cxnLst/>
              <a:rect l="l" t="t" r="r" b="b"/>
              <a:pathLst>
                <a:path w="6174740" h="354329">
                  <a:moveTo>
                    <a:pt x="6137387" y="353999"/>
                  </a:moveTo>
                  <a:lnTo>
                    <a:pt x="37199" y="353999"/>
                  </a:lnTo>
                  <a:lnTo>
                    <a:pt x="22717" y="351076"/>
                  </a:lnTo>
                  <a:lnTo>
                    <a:pt x="10893" y="343105"/>
                  </a:lnTo>
                  <a:lnTo>
                    <a:pt x="2922" y="331281"/>
                  </a:lnTo>
                  <a:lnTo>
                    <a:pt x="0" y="316799"/>
                  </a:lnTo>
                  <a:lnTo>
                    <a:pt x="0" y="37199"/>
                  </a:lnTo>
                  <a:lnTo>
                    <a:pt x="2922" y="22717"/>
                  </a:lnTo>
                  <a:lnTo>
                    <a:pt x="10893" y="10893"/>
                  </a:lnTo>
                  <a:lnTo>
                    <a:pt x="22717" y="2922"/>
                  </a:lnTo>
                  <a:lnTo>
                    <a:pt x="37199" y="0"/>
                  </a:lnTo>
                  <a:lnTo>
                    <a:pt x="6137387" y="0"/>
                  </a:lnTo>
                  <a:lnTo>
                    <a:pt x="6171753" y="22962"/>
                  </a:lnTo>
                  <a:lnTo>
                    <a:pt x="6174587" y="37199"/>
                  </a:lnTo>
                  <a:lnTo>
                    <a:pt x="6174587" y="316799"/>
                  </a:lnTo>
                  <a:lnTo>
                    <a:pt x="6171664" y="331281"/>
                  </a:lnTo>
                  <a:lnTo>
                    <a:pt x="6163693" y="343105"/>
                  </a:lnTo>
                  <a:lnTo>
                    <a:pt x="6151869" y="351076"/>
                  </a:lnTo>
                  <a:lnTo>
                    <a:pt x="6137387" y="353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07619" y="4401741"/>
              <a:ext cx="6174740" cy="354330"/>
            </a:xfrm>
            <a:custGeom>
              <a:avLst/>
              <a:gdLst/>
              <a:ahLst/>
              <a:cxnLst/>
              <a:rect l="l" t="t" r="r" b="b"/>
              <a:pathLst>
                <a:path w="6174740" h="354329">
                  <a:moveTo>
                    <a:pt x="0" y="37199"/>
                  </a:moveTo>
                  <a:lnTo>
                    <a:pt x="2922" y="22717"/>
                  </a:lnTo>
                  <a:lnTo>
                    <a:pt x="10893" y="10893"/>
                  </a:lnTo>
                  <a:lnTo>
                    <a:pt x="22717" y="2922"/>
                  </a:lnTo>
                  <a:lnTo>
                    <a:pt x="37199" y="0"/>
                  </a:lnTo>
                  <a:lnTo>
                    <a:pt x="6137387" y="0"/>
                  </a:lnTo>
                  <a:lnTo>
                    <a:pt x="6171753" y="22962"/>
                  </a:lnTo>
                  <a:lnTo>
                    <a:pt x="6174587" y="37199"/>
                  </a:lnTo>
                  <a:lnTo>
                    <a:pt x="6174587" y="316799"/>
                  </a:lnTo>
                  <a:lnTo>
                    <a:pt x="6171664" y="331281"/>
                  </a:lnTo>
                  <a:lnTo>
                    <a:pt x="6163693" y="343105"/>
                  </a:lnTo>
                  <a:lnTo>
                    <a:pt x="6151869" y="351076"/>
                  </a:lnTo>
                  <a:lnTo>
                    <a:pt x="6137387" y="353999"/>
                  </a:lnTo>
                  <a:lnTo>
                    <a:pt x="37199" y="353999"/>
                  </a:lnTo>
                  <a:lnTo>
                    <a:pt x="22717" y="351076"/>
                  </a:lnTo>
                  <a:lnTo>
                    <a:pt x="10893" y="343105"/>
                  </a:lnTo>
                  <a:lnTo>
                    <a:pt x="2922" y="331281"/>
                  </a:lnTo>
                  <a:lnTo>
                    <a:pt x="0" y="316799"/>
                  </a:lnTo>
                  <a:lnTo>
                    <a:pt x="0" y="371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801063" y="1031888"/>
            <a:ext cx="24041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11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odoo</a:t>
            </a:r>
            <a:r>
              <a:rPr sz="1100" spc="-10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fields,</a:t>
            </a:r>
            <a:r>
              <a:rPr sz="1100" spc="-15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models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1063" y="1392313"/>
            <a:ext cx="2405380" cy="4114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TestAction(models.Model)</a:t>
            </a:r>
            <a:r>
              <a:rPr sz="1100" spc="-10" dirty="0">
                <a:latin typeface="IBM 3270"/>
                <a:cs typeface="IBM 3270"/>
              </a:rPr>
              <a:t>: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latin typeface="IBM 3270"/>
                <a:cs typeface="IBM 3270"/>
              </a:rPr>
              <a:t>_name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"test.action"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08075" y="1970670"/>
            <a:ext cx="3095625" cy="137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405" marR="618490" indent="-307340">
              <a:lnSpc>
                <a:spcPct val="115000"/>
              </a:lnSpc>
              <a:spcBef>
                <a:spcPts val="100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def </a:t>
            </a:r>
            <a:r>
              <a:rPr sz="1100" spc="-10" dirty="0">
                <a:solidFill>
                  <a:srgbClr val="1C00CF"/>
                </a:solidFill>
                <a:latin typeface="IBM 3270"/>
                <a:cs typeface="IBM 3270"/>
              </a:rPr>
              <a:t>action_open_something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1100" spc="-10" dirty="0">
                <a:latin typeface="IBM 3270"/>
                <a:cs typeface="IBM 3270"/>
              </a:rPr>
              <a:t>: 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self</a:t>
            </a:r>
            <a:r>
              <a:rPr sz="1100" spc="-10" dirty="0">
                <a:latin typeface="IBM 3270"/>
                <a:cs typeface="IBM 3270"/>
              </a:rPr>
              <a:t>.ensure_one()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return</a:t>
            </a:r>
            <a:r>
              <a:rPr sz="11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spc="-50" dirty="0">
                <a:latin typeface="IBM 3270"/>
                <a:cs typeface="IBM 3270"/>
              </a:rPr>
              <a:t>{</a:t>
            </a:r>
            <a:endParaRPr sz="1100">
              <a:latin typeface="IBM 3270"/>
              <a:cs typeface="IBM 3270"/>
            </a:endParaRPr>
          </a:p>
          <a:p>
            <a:pPr marL="626110" marR="5080">
              <a:lnSpc>
                <a:spcPct val="115000"/>
              </a:lnSpc>
            </a:pP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"type"</a:t>
            </a:r>
            <a:r>
              <a:rPr sz="1100" dirty="0">
                <a:latin typeface="IBM 3270"/>
                <a:cs typeface="IBM 3270"/>
              </a:rPr>
              <a:t>:</a:t>
            </a:r>
            <a:r>
              <a:rPr sz="1100" spc="-20" dirty="0"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"ir.actions.act_window"</a:t>
            </a:r>
            <a:r>
              <a:rPr sz="1100" spc="-10" dirty="0">
                <a:latin typeface="IBM 3270"/>
                <a:cs typeface="IBM 3270"/>
              </a:rPr>
              <a:t>, 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"name"</a:t>
            </a:r>
            <a:r>
              <a:rPr sz="1100" dirty="0">
                <a:latin typeface="IBM 3270"/>
                <a:cs typeface="IBM 3270"/>
              </a:rPr>
              <a:t>: 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000" dirty="0">
                <a:solidFill>
                  <a:srgbClr val="3FA070"/>
                </a:solidFill>
                <a:latin typeface="IBM 3270"/>
                <a:cs typeface="IBM 3270"/>
              </a:rPr>
              <a:t>Test</a:t>
            </a:r>
            <a:r>
              <a:rPr sz="1000" spc="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3FA070"/>
                </a:solidFill>
                <a:latin typeface="IBM 3270"/>
                <a:cs typeface="IBM 3270"/>
              </a:rPr>
              <a:t>action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100" spc="-10" dirty="0">
                <a:latin typeface="IBM 3270"/>
                <a:cs typeface="IBM 3270"/>
              </a:rPr>
              <a:t>, </a:t>
            </a:r>
            <a:endParaRPr sz="1100" spc="-10" dirty="0">
              <a:latin typeface="IBM 3270"/>
              <a:cs typeface="IBM 3270"/>
            </a:endParaRPr>
          </a:p>
          <a:p>
            <a:pPr marL="626110" marR="5080">
              <a:lnSpc>
                <a:spcPct val="115000"/>
              </a:lnSpc>
            </a:pP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"res_model"</a:t>
            </a:r>
            <a:r>
              <a:rPr sz="1100" dirty="0">
                <a:latin typeface="IBM 3270"/>
                <a:cs typeface="IBM 3270"/>
              </a:rPr>
              <a:t>:</a:t>
            </a:r>
            <a:r>
              <a:rPr sz="1100" spc="-45" dirty="0"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000" spc="-10" dirty="0">
                <a:solidFill>
                  <a:srgbClr val="3FA070"/>
                </a:solidFill>
                <a:latin typeface="IBM 3270"/>
                <a:cs typeface="IBM 3270"/>
              </a:rPr>
              <a:t>test.model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100" spc="-10" dirty="0">
                <a:latin typeface="IBM 3270"/>
                <a:cs typeface="IBM 3270"/>
              </a:rPr>
              <a:t>, 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"view_mode'</a:t>
            </a:r>
            <a:r>
              <a:rPr sz="1100" dirty="0">
                <a:latin typeface="IBM 3270"/>
                <a:cs typeface="IBM 3270"/>
              </a:rPr>
              <a:t>:</a:t>
            </a:r>
            <a:r>
              <a:rPr sz="1100" spc="-45" dirty="0"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100" spc="-10" dirty="0">
                <a:solidFill>
                  <a:srgbClr val="62A35B"/>
                </a:solidFill>
                <a:latin typeface="IBM 3270"/>
                <a:cs typeface="IBM 3270"/>
              </a:rPr>
              <a:t>form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100" spc="-10" dirty="0">
                <a:latin typeface="IBM 3270"/>
                <a:cs typeface="IBM 3270"/>
              </a:rPr>
              <a:t>,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14626" y="3309501"/>
            <a:ext cx="1022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latin typeface="IBM 3270"/>
                <a:cs typeface="IBM 3270"/>
              </a:rPr>
              <a:t>}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1774" y="1363442"/>
            <a:ext cx="3077845" cy="539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600" i="1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also</a:t>
            </a:r>
            <a:r>
              <a:rPr sz="1600" i="1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600" i="1" spc="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used</a:t>
            </a:r>
            <a:r>
              <a:rPr sz="1600" i="1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9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600" i="1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open</a:t>
            </a:r>
            <a:r>
              <a:rPr sz="1600" i="1" spc="1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views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1195070">
              <a:lnSpc>
                <a:spcPct val="100000"/>
              </a:lnSpc>
              <a:spcBef>
                <a:spcPts val="1010"/>
              </a:spcBef>
            </a:pP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(same</a:t>
            </a:r>
            <a:r>
              <a:rPr sz="900" i="1" spc="10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900" i="1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actions</a:t>
            </a:r>
            <a:r>
              <a:rPr sz="900" i="1" spc="10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900" i="1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chapter</a:t>
            </a:r>
            <a:r>
              <a:rPr sz="900" i="1" spc="1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spc="-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5)</a:t>
            </a:r>
            <a:endParaRPr sz="9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90721" y="2643619"/>
            <a:ext cx="365759" cy="1504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10014" y="2425079"/>
            <a:ext cx="2958465" cy="75692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45"/>
              </a:spcBef>
            </a:pP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Return</a:t>
            </a:r>
            <a:r>
              <a:rPr sz="1600" i="1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600" i="1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dict</a:t>
            </a:r>
            <a:r>
              <a:rPr sz="1600" i="1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8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with</a:t>
            </a:r>
            <a:r>
              <a:rPr sz="1600" i="1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same</a:t>
            </a:r>
            <a:r>
              <a:rPr sz="1600" i="1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values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635" algn="ctr">
              <a:lnSpc>
                <a:spcPct val="100000"/>
              </a:lnSpc>
              <a:spcBef>
                <a:spcPts val="1005"/>
              </a:spcBef>
            </a:pPr>
            <a:r>
              <a:rPr sz="14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400" i="1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defined</a:t>
            </a:r>
            <a:r>
              <a:rPr sz="1400" i="1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400" i="1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XML</a:t>
            </a:r>
            <a:r>
              <a:rPr sz="1400" i="1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data</a:t>
            </a:r>
            <a:r>
              <a:rPr sz="1400" i="1" spc="3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i="1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records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47887" y="1701954"/>
            <a:ext cx="318324" cy="2609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83528" y="3535367"/>
            <a:ext cx="410711" cy="3563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9910" y="2802094"/>
            <a:ext cx="640078" cy="1827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976072" y="4469177"/>
            <a:ext cx="57823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</a:t>
            </a:r>
            <a:r>
              <a:rPr sz="1100" b="1" spc="35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5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type</a:t>
            </a:r>
            <a:r>
              <a:rPr sz="11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"object"</a:t>
            </a:r>
            <a:r>
              <a:rPr sz="1100" b="1" spc="3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"action_open_something"</a:t>
            </a:r>
            <a:r>
              <a:rPr sz="1100" b="1" spc="37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6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00" b="1" spc="6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"Do</a:t>
            </a:r>
            <a:r>
              <a:rPr sz="1100" b="1" spc="3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Something"</a:t>
            </a:r>
            <a:r>
              <a:rPr sz="1100" b="1" spc="3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2099" y="305774"/>
            <a:ext cx="1235772" cy="302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79336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95" dirty="0">
                <a:solidFill>
                  <a:srgbClr val="333333"/>
                </a:solidFill>
              </a:rPr>
              <a:t>Business</a:t>
            </a:r>
            <a:r>
              <a:rPr sz="3200" spc="65" dirty="0">
                <a:solidFill>
                  <a:srgbClr val="333333"/>
                </a:solidFill>
              </a:rPr>
              <a:t> </a:t>
            </a:r>
            <a:r>
              <a:rPr sz="3200" spc="-305" dirty="0">
                <a:solidFill>
                  <a:srgbClr val="333333"/>
                </a:solidFill>
              </a:rPr>
              <a:t>logic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-14287" y="3581917"/>
            <a:ext cx="9072693" cy="1575859"/>
            <a:chOff x="-14287" y="3581917"/>
            <a:chExt cx="9072693" cy="157585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1419" y="4344591"/>
              <a:ext cx="6326987" cy="5063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07619" y="4401741"/>
              <a:ext cx="6174740" cy="354330"/>
            </a:xfrm>
            <a:custGeom>
              <a:avLst/>
              <a:gdLst/>
              <a:ahLst/>
              <a:cxnLst/>
              <a:rect l="l" t="t" r="r" b="b"/>
              <a:pathLst>
                <a:path w="6174740" h="354329">
                  <a:moveTo>
                    <a:pt x="6137387" y="353999"/>
                  </a:moveTo>
                  <a:lnTo>
                    <a:pt x="37199" y="353999"/>
                  </a:lnTo>
                  <a:lnTo>
                    <a:pt x="22717" y="351076"/>
                  </a:lnTo>
                  <a:lnTo>
                    <a:pt x="10893" y="343105"/>
                  </a:lnTo>
                  <a:lnTo>
                    <a:pt x="2922" y="331281"/>
                  </a:lnTo>
                  <a:lnTo>
                    <a:pt x="0" y="316799"/>
                  </a:lnTo>
                  <a:lnTo>
                    <a:pt x="0" y="37199"/>
                  </a:lnTo>
                  <a:lnTo>
                    <a:pt x="2922" y="22717"/>
                  </a:lnTo>
                  <a:lnTo>
                    <a:pt x="10893" y="10893"/>
                  </a:lnTo>
                  <a:lnTo>
                    <a:pt x="22717" y="2922"/>
                  </a:lnTo>
                  <a:lnTo>
                    <a:pt x="37199" y="0"/>
                  </a:lnTo>
                  <a:lnTo>
                    <a:pt x="6137387" y="0"/>
                  </a:lnTo>
                  <a:lnTo>
                    <a:pt x="6171753" y="22962"/>
                  </a:lnTo>
                  <a:lnTo>
                    <a:pt x="6174587" y="37199"/>
                  </a:lnTo>
                  <a:lnTo>
                    <a:pt x="6174587" y="316799"/>
                  </a:lnTo>
                  <a:lnTo>
                    <a:pt x="6171664" y="331281"/>
                  </a:lnTo>
                  <a:lnTo>
                    <a:pt x="6163693" y="343105"/>
                  </a:lnTo>
                  <a:lnTo>
                    <a:pt x="6151869" y="351076"/>
                  </a:lnTo>
                  <a:lnTo>
                    <a:pt x="6137387" y="3539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807619" y="4401741"/>
              <a:ext cx="6174740" cy="354330"/>
            </a:xfrm>
            <a:custGeom>
              <a:avLst/>
              <a:gdLst/>
              <a:ahLst/>
              <a:cxnLst/>
              <a:rect l="l" t="t" r="r" b="b"/>
              <a:pathLst>
                <a:path w="6174740" h="354329">
                  <a:moveTo>
                    <a:pt x="0" y="37199"/>
                  </a:moveTo>
                  <a:lnTo>
                    <a:pt x="2922" y="22717"/>
                  </a:lnTo>
                  <a:lnTo>
                    <a:pt x="10893" y="10893"/>
                  </a:lnTo>
                  <a:lnTo>
                    <a:pt x="22717" y="2922"/>
                  </a:lnTo>
                  <a:lnTo>
                    <a:pt x="37199" y="0"/>
                  </a:lnTo>
                  <a:lnTo>
                    <a:pt x="6137387" y="0"/>
                  </a:lnTo>
                  <a:lnTo>
                    <a:pt x="6171753" y="22962"/>
                  </a:lnTo>
                  <a:lnTo>
                    <a:pt x="6174587" y="37199"/>
                  </a:lnTo>
                  <a:lnTo>
                    <a:pt x="6174587" y="316799"/>
                  </a:lnTo>
                  <a:lnTo>
                    <a:pt x="6171664" y="331281"/>
                  </a:lnTo>
                  <a:lnTo>
                    <a:pt x="6163693" y="343105"/>
                  </a:lnTo>
                  <a:lnTo>
                    <a:pt x="6151869" y="351076"/>
                  </a:lnTo>
                  <a:lnTo>
                    <a:pt x="6137387" y="353999"/>
                  </a:lnTo>
                  <a:lnTo>
                    <a:pt x="37199" y="353999"/>
                  </a:lnTo>
                  <a:lnTo>
                    <a:pt x="22717" y="351076"/>
                  </a:lnTo>
                  <a:lnTo>
                    <a:pt x="10893" y="343105"/>
                  </a:lnTo>
                  <a:lnTo>
                    <a:pt x="2922" y="331281"/>
                  </a:lnTo>
                  <a:lnTo>
                    <a:pt x="0" y="316799"/>
                  </a:lnTo>
                  <a:lnTo>
                    <a:pt x="0" y="3719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526765" y="849548"/>
            <a:ext cx="4164965" cy="3201670"/>
            <a:chOff x="4526765" y="849548"/>
            <a:chExt cx="4164965" cy="320167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6765" y="849548"/>
              <a:ext cx="4164891" cy="32012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02965" y="906698"/>
              <a:ext cx="4012565" cy="3049270"/>
            </a:xfrm>
            <a:custGeom>
              <a:avLst/>
              <a:gdLst/>
              <a:ahLst/>
              <a:cxnLst/>
              <a:rect l="l" t="t" r="r" b="b"/>
              <a:pathLst>
                <a:path w="4012565" h="3049270">
                  <a:moveTo>
                    <a:pt x="3692217" y="3048893"/>
                  </a:moveTo>
                  <a:lnTo>
                    <a:pt x="320274" y="3048893"/>
                  </a:lnTo>
                  <a:lnTo>
                    <a:pt x="272948" y="3045421"/>
                  </a:lnTo>
                  <a:lnTo>
                    <a:pt x="227777" y="3035333"/>
                  </a:lnTo>
                  <a:lnTo>
                    <a:pt x="185258" y="3019125"/>
                  </a:lnTo>
                  <a:lnTo>
                    <a:pt x="145885" y="2997293"/>
                  </a:lnTo>
                  <a:lnTo>
                    <a:pt x="110154" y="2970333"/>
                  </a:lnTo>
                  <a:lnTo>
                    <a:pt x="78560" y="2938739"/>
                  </a:lnTo>
                  <a:lnTo>
                    <a:pt x="51600" y="2903008"/>
                  </a:lnTo>
                  <a:lnTo>
                    <a:pt x="29768" y="2863635"/>
                  </a:lnTo>
                  <a:lnTo>
                    <a:pt x="13560" y="2821116"/>
                  </a:lnTo>
                  <a:lnTo>
                    <a:pt x="3472" y="2775945"/>
                  </a:lnTo>
                  <a:lnTo>
                    <a:pt x="0" y="2728619"/>
                  </a:lnTo>
                  <a:lnTo>
                    <a:pt x="0" y="320286"/>
                  </a:lnTo>
                  <a:lnTo>
                    <a:pt x="3472" y="272957"/>
                  </a:lnTo>
                  <a:lnTo>
                    <a:pt x="13560" y="227783"/>
                  </a:lnTo>
                  <a:lnTo>
                    <a:pt x="29768" y="185261"/>
                  </a:lnTo>
                  <a:lnTo>
                    <a:pt x="51600" y="145887"/>
                  </a:lnTo>
                  <a:lnTo>
                    <a:pt x="78560" y="110155"/>
                  </a:lnTo>
                  <a:lnTo>
                    <a:pt x="110154" y="78560"/>
                  </a:lnTo>
                  <a:lnTo>
                    <a:pt x="145885" y="51600"/>
                  </a:lnTo>
                  <a:lnTo>
                    <a:pt x="185258" y="29768"/>
                  </a:lnTo>
                  <a:lnTo>
                    <a:pt x="227777" y="13560"/>
                  </a:lnTo>
                  <a:lnTo>
                    <a:pt x="272948" y="3472"/>
                  </a:lnTo>
                  <a:lnTo>
                    <a:pt x="320274" y="0"/>
                  </a:lnTo>
                  <a:lnTo>
                    <a:pt x="3692217" y="0"/>
                  </a:lnTo>
                  <a:lnTo>
                    <a:pt x="3742614" y="3989"/>
                  </a:lnTo>
                  <a:lnTo>
                    <a:pt x="3791322" y="15722"/>
                  </a:lnTo>
                  <a:lnTo>
                    <a:pt x="3837479" y="34840"/>
                  </a:lnTo>
                  <a:lnTo>
                    <a:pt x="3880222" y="60988"/>
                  </a:lnTo>
                  <a:lnTo>
                    <a:pt x="3918692" y="93809"/>
                  </a:lnTo>
                  <a:lnTo>
                    <a:pt x="3951506" y="132273"/>
                  </a:lnTo>
                  <a:lnTo>
                    <a:pt x="3977651" y="175013"/>
                  </a:lnTo>
                  <a:lnTo>
                    <a:pt x="3996768" y="221169"/>
                  </a:lnTo>
                  <a:lnTo>
                    <a:pt x="4008501" y="269880"/>
                  </a:lnTo>
                  <a:lnTo>
                    <a:pt x="4012491" y="320286"/>
                  </a:lnTo>
                  <a:lnTo>
                    <a:pt x="4012491" y="2728619"/>
                  </a:lnTo>
                  <a:lnTo>
                    <a:pt x="4009019" y="2775945"/>
                  </a:lnTo>
                  <a:lnTo>
                    <a:pt x="3998931" y="2821116"/>
                  </a:lnTo>
                  <a:lnTo>
                    <a:pt x="3982723" y="2863635"/>
                  </a:lnTo>
                  <a:lnTo>
                    <a:pt x="3960891" y="2903008"/>
                  </a:lnTo>
                  <a:lnTo>
                    <a:pt x="3933931" y="2938739"/>
                  </a:lnTo>
                  <a:lnTo>
                    <a:pt x="3902337" y="2970333"/>
                  </a:lnTo>
                  <a:lnTo>
                    <a:pt x="3866606" y="2997293"/>
                  </a:lnTo>
                  <a:lnTo>
                    <a:pt x="3827233" y="3019125"/>
                  </a:lnTo>
                  <a:lnTo>
                    <a:pt x="3784714" y="3035333"/>
                  </a:lnTo>
                  <a:lnTo>
                    <a:pt x="3739543" y="3045421"/>
                  </a:lnTo>
                  <a:lnTo>
                    <a:pt x="3692217" y="30488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02965" y="906698"/>
              <a:ext cx="4012565" cy="3049270"/>
            </a:xfrm>
            <a:custGeom>
              <a:avLst/>
              <a:gdLst/>
              <a:ahLst/>
              <a:cxnLst/>
              <a:rect l="l" t="t" r="r" b="b"/>
              <a:pathLst>
                <a:path w="4012565" h="3049270">
                  <a:moveTo>
                    <a:pt x="0" y="320286"/>
                  </a:moveTo>
                  <a:lnTo>
                    <a:pt x="3472" y="272957"/>
                  </a:lnTo>
                  <a:lnTo>
                    <a:pt x="13560" y="227783"/>
                  </a:lnTo>
                  <a:lnTo>
                    <a:pt x="29768" y="185261"/>
                  </a:lnTo>
                  <a:lnTo>
                    <a:pt x="51600" y="145887"/>
                  </a:lnTo>
                  <a:lnTo>
                    <a:pt x="78560" y="110155"/>
                  </a:lnTo>
                  <a:lnTo>
                    <a:pt x="110154" y="78560"/>
                  </a:lnTo>
                  <a:lnTo>
                    <a:pt x="145885" y="51600"/>
                  </a:lnTo>
                  <a:lnTo>
                    <a:pt x="185258" y="29768"/>
                  </a:lnTo>
                  <a:lnTo>
                    <a:pt x="227777" y="13560"/>
                  </a:lnTo>
                  <a:lnTo>
                    <a:pt x="272948" y="3472"/>
                  </a:lnTo>
                  <a:lnTo>
                    <a:pt x="320274" y="0"/>
                  </a:lnTo>
                  <a:lnTo>
                    <a:pt x="3692217" y="0"/>
                  </a:lnTo>
                  <a:lnTo>
                    <a:pt x="3742614" y="3989"/>
                  </a:lnTo>
                  <a:lnTo>
                    <a:pt x="3791322" y="15722"/>
                  </a:lnTo>
                  <a:lnTo>
                    <a:pt x="3837479" y="34840"/>
                  </a:lnTo>
                  <a:lnTo>
                    <a:pt x="3880222" y="60988"/>
                  </a:lnTo>
                  <a:lnTo>
                    <a:pt x="3918692" y="93809"/>
                  </a:lnTo>
                  <a:lnTo>
                    <a:pt x="3951506" y="132273"/>
                  </a:lnTo>
                  <a:lnTo>
                    <a:pt x="3977651" y="175013"/>
                  </a:lnTo>
                  <a:lnTo>
                    <a:pt x="3996768" y="221169"/>
                  </a:lnTo>
                  <a:lnTo>
                    <a:pt x="4008501" y="269880"/>
                  </a:lnTo>
                  <a:lnTo>
                    <a:pt x="4012491" y="320286"/>
                  </a:lnTo>
                  <a:lnTo>
                    <a:pt x="4012491" y="2728619"/>
                  </a:lnTo>
                  <a:lnTo>
                    <a:pt x="4009019" y="2775945"/>
                  </a:lnTo>
                  <a:lnTo>
                    <a:pt x="3998931" y="2821116"/>
                  </a:lnTo>
                  <a:lnTo>
                    <a:pt x="3982723" y="2863635"/>
                  </a:lnTo>
                  <a:lnTo>
                    <a:pt x="3960891" y="2903008"/>
                  </a:lnTo>
                  <a:lnTo>
                    <a:pt x="3933931" y="2938739"/>
                  </a:lnTo>
                  <a:lnTo>
                    <a:pt x="3902337" y="2970333"/>
                  </a:lnTo>
                  <a:lnTo>
                    <a:pt x="3866606" y="2997293"/>
                  </a:lnTo>
                  <a:lnTo>
                    <a:pt x="3827233" y="3019125"/>
                  </a:lnTo>
                  <a:lnTo>
                    <a:pt x="3784714" y="3035333"/>
                  </a:lnTo>
                  <a:lnTo>
                    <a:pt x="3739543" y="3045421"/>
                  </a:lnTo>
                  <a:lnTo>
                    <a:pt x="3692217" y="3048893"/>
                  </a:lnTo>
                  <a:lnTo>
                    <a:pt x="320274" y="3048893"/>
                  </a:lnTo>
                  <a:lnTo>
                    <a:pt x="272948" y="3045421"/>
                  </a:lnTo>
                  <a:lnTo>
                    <a:pt x="227777" y="3035333"/>
                  </a:lnTo>
                  <a:lnTo>
                    <a:pt x="185258" y="3019125"/>
                  </a:lnTo>
                  <a:lnTo>
                    <a:pt x="145885" y="2997293"/>
                  </a:lnTo>
                  <a:lnTo>
                    <a:pt x="110154" y="2970333"/>
                  </a:lnTo>
                  <a:lnTo>
                    <a:pt x="78560" y="2938739"/>
                  </a:lnTo>
                  <a:lnTo>
                    <a:pt x="51600" y="2903008"/>
                  </a:lnTo>
                  <a:lnTo>
                    <a:pt x="29768" y="2863635"/>
                  </a:lnTo>
                  <a:lnTo>
                    <a:pt x="13560" y="2821116"/>
                  </a:lnTo>
                  <a:lnTo>
                    <a:pt x="3472" y="2775945"/>
                  </a:lnTo>
                  <a:lnTo>
                    <a:pt x="0" y="2728619"/>
                  </a:lnTo>
                  <a:lnTo>
                    <a:pt x="0" y="32028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801063" y="1031888"/>
            <a:ext cx="24041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11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odoo</a:t>
            </a:r>
            <a:r>
              <a:rPr sz="1100" spc="-10" dirty="0">
                <a:latin typeface="IBM 3270"/>
                <a:cs typeface="IBM 3270"/>
              </a:rPr>
              <a:t> </a:t>
            </a: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fields,</a:t>
            </a:r>
            <a:r>
              <a:rPr sz="1100" spc="-15" dirty="0">
                <a:latin typeface="IBM 3270"/>
                <a:cs typeface="IBM 3270"/>
              </a:rPr>
              <a:t> </a:t>
            </a:r>
            <a:r>
              <a:rPr sz="1100" spc="-10" dirty="0">
                <a:latin typeface="IBM 3270"/>
                <a:cs typeface="IBM 3270"/>
              </a:rPr>
              <a:t>models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1063" y="1392313"/>
            <a:ext cx="2405380" cy="4114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1100" spc="-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TestAction(models.Model)</a:t>
            </a:r>
            <a:r>
              <a:rPr sz="1100" spc="-10" dirty="0">
                <a:latin typeface="IBM 3270"/>
                <a:cs typeface="IBM 3270"/>
              </a:rPr>
              <a:t>: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latin typeface="IBM 3270"/>
                <a:cs typeface="IBM 3270"/>
              </a:rPr>
              <a:t>_name</a:t>
            </a:r>
            <a:r>
              <a:rPr sz="1100" spc="-5" dirty="0">
                <a:latin typeface="IBM 3270"/>
                <a:cs typeface="IBM 3270"/>
              </a:rPr>
              <a:t> </a:t>
            </a:r>
            <a:r>
              <a:rPr sz="1100" dirty="0">
                <a:latin typeface="IBM 3270"/>
                <a:cs typeface="IBM 3270"/>
              </a:rPr>
              <a:t>=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"test.action"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8075" y="1970670"/>
            <a:ext cx="3095625" cy="1761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405" marR="618490" indent="-307340">
              <a:lnSpc>
                <a:spcPct val="115000"/>
              </a:lnSpc>
              <a:spcBef>
                <a:spcPts val="100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def </a:t>
            </a:r>
            <a:r>
              <a:rPr sz="1100" spc="-10" dirty="0">
                <a:solidFill>
                  <a:srgbClr val="1C00CF"/>
                </a:solidFill>
                <a:latin typeface="IBM 3270"/>
                <a:cs typeface="IBM 3270"/>
              </a:rPr>
              <a:t>action_open_something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1100" spc="-10" dirty="0">
                <a:latin typeface="IBM 3270"/>
                <a:cs typeface="IBM 3270"/>
              </a:rPr>
              <a:t>: 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self</a:t>
            </a:r>
            <a:r>
              <a:rPr sz="1100" spc="-10" dirty="0">
                <a:latin typeface="IBM 3270"/>
                <a:cs typeface="IBM 3270"/>
              </a:rPr>
              <a:t>.ensure_one()</a:t>
            </a:r>
            <a:endParaRPr sz="1100">
              <a:latin typeface="IBM 3270"/>
              <a:cs typeface="IBM 3270"/>
            </a:endParaRPr>
          </a:p>
          <a:p>
            <a:pPr marL="319405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solidFill>
                  <a:srgbClr val="AA0D91"/>
                </a:solidFill>
                <a:latin typeface="IBM 3270"/>
                <a:cs typeface="IBM 3270"/>
              </a:rPr>
              <a:t>return</a:t>
            </a:r>
            <a:r>
              <a:rPr sz="1100" spc="-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1100" spc="-50" dirty="0">
                <a:latin typeface="IBM 3270"/>
                <a:cs typeface="IBM 3270"/>
              </a:rPr>
              <a:t>{</a:t>
            </a:r>
            <a:endParaRPr sz="1100">
              <a:latin typeface="IBM 3270"/>
              <a:cs typeface="IBM 3270"/>
            </a:endParaRPr>
          </a:p>
          <a:p>
            <a:pPr marL="626110" marR="5080">
              <a:lnSpc>
                <a:spcPct val="115000"/>
              </a:lnSpc>
            </a:pP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"type"</a:t>
            </a:r>
            <a:r>
              <a:rPr sz="1100" dirty="0">
                <a:latin typeface="IBM 3270"/>
                <a:cs typeface="IBM 3270"/>
              </a:rPr>
              <a:t>:</a:t>
            </a:r>
            <a:r>
              <a:rPr sz="1100" spc="-20" dirty="0"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"ir.actions.act_window"</a:t>
            </a:r>
            <a:r>
              <a:rPr sz="1100" spc="-10" dirty="0">
                <a:latin typeface="IBM 3270"/>
                <a:cs typeface="IBM 3270"/>
              </a:rPr>
              <a:t>, 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"name"</a:t>
            </a:r>
            <a:r>
              <a:rPr sz="1100" dirty="0">
                <a:latin typeface="IBM 3270"/>
                <a:cs typeface="IBM 3270"/>
              </a:rPr>
              <a:t>: 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000" dirty="0">
                <a:solidFill>
                  <a:srgbClr val="3FA070"/>
                </a:solidFill>
                <a:latin typeface="IBM 3270"/>
                <a:cs typeface="IBM 3270"/>
              </a:rPr>
              <a:t>Test</a:t>
            </a:r>
            <a:r>
              <a:rPr sz="1000" spc="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1000" spc="-10" dirty="0">
                <a:solidFill>
                  <a:srgbClr val="3FA070"/>
                </a:solidFill>
                <a:latin typeface="IBM 3270"/>
                <a:cs typeface="IBM 3270"/>
              </a:rPr>
              <a:t>action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100" spc="-10" dirty="0">
                <a:latin typeface="IBM 3270"/>
                <a:cs typeface="IBM 3270"/>
              </a:rPr>
              <a:t>, </a:t>
            </a:r>
            <a:endParaRPr sz="1100" spc="-10" dirty="0">
              <a:latin typeface="IBM 3270"/>
              <a:cs typeface="IBM 3270"/>
            </a:endParaRPr>
          </a:p>
          <a:p>
            <a:pPr marL="626110" marR="5080">
              <a:lnSpc>
                <a:spcPct val="115000"/>
              </a:lnSpc>
            </a:pP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"res_model"</a:t>
            </a:r>
            <a:r>
              <a:rPr sz="1100" dirty="0">
                <a:latin typeface="IBM 3270"/>
                <a:cs typeface="IBM 3270"/>
              </a:rPr>
              <a:t>:</a:t>
            </a:r>
            <a:r>
              <a:rPr sz="1100" spc="-45" dirty="0"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000" spc="-10" dirty="0">
                <a:solidFill>
                  <a:srgbClr val="3FA070"/>
                </a:solidFill>
                <a:latin typeface="IBM 3270"/>
                <a:cs typeface="IBM 3270"/>
              </a:rPr>
              <a:t>test.model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100" spc="-10" dirty="0">
                <a:latin typeface="IBM 3270"/>
                <a:cs typeface="IBM 3270"/>
              </a:rPr>
              <a:t>, </a:t>
            </a: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"view_mode'</a:t>
            </a:r>
            <a:r>
              <a:rPr sz="1100" dirty="0">
                <a:latin typeface="IBM 3270"/>
                <a:cs typeface="IBM 3270"/>
              </a:rPr>
              <a:t>:</a:t>
            </a:r>
            <a:r>
              <a:rPr sz="1100" spc="-45" dirty="0"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100" spc="-10" dirty="0">
                <a:solidFill>
                  <a:srgbClr val="62A35B"/>
                </a:solidFill>
                <a:latin typeface="IBM 3270"/>
                <a:cs typeface="IBM 3270"/>
              </a:rPr>
              <a:t>form</a:t>
            </a:r>
            <a:r>
              <a:rPr sz="1100" spc="-10" dirty="0">
                <a:solidFill>
                  <a:srgbClr val="3FA070"/>
                </a:solidFill>
                <a:latin typeface="IBM 3270"/>
                <a:cs typeface="IBM 3270"/>
              </a:rPr>
              <a:t>"</a:t>
            </a:r>
            <a:r>
              <a:rPr sz="1100" spc="-10" dirty="0">
                <a:latin typeface="IBM 3270"/>
                <a:cs typeface="IBM 3270"/>
              </a:rPr>
              <a:t>,</a:t>
            </a:r>
            <a:endParaRPr sz="1100">
              <a:latin typeface="IBM 3270"/>
              <a:cs typeface="IBM 3270"/>
            </a:endParaRPr>
          </a:p>
          <a:p>
            <a:pPr marL="626110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solidFill>
                  <a:srgbClr val="3FA070"/>
                </a:solidFill>
                <a:latin typeface="IBM 3270"/>
                <a:cs typeface="IBM 3270"/>
              </a:rPr>
              <a:t>"res_id"</a:t>
            </a:r>
            <a:r>
              <a:rPr sz="1100" dirty="0">
                <a:latin typeface="IBM 3270"/>
                <a:cs typeface="IBM 3270"/>
              </a:rPr>
              <a:t>:</a:t>
            </a:r>
            <a:r>
              <a:rPr sz="1100" spc="-25" dirty="0">
                <a:latin typeface="IBM 3270"/>
                <a:cs typeface="IBM 3270"/>
              </a:rPr>
              <a:t> </a:t>
            </a:r>
            <a:r>
              <a:rPr sz="1100" spc="-10" dirty="0">
                <a:solidFill>
                  <a:srgbClr val="5B2699"/>
                </a:solidFill>
                <a:latin typeface="IBM 3270"/>
                <a:cs typeface="IBM 3270"/>
              </a:rPr>
              <a:t>self</a:t>
            </a:r>
            <a:r>
              <a:rPr sz="1100" spc="-10" dirty="0">
                <a:latin typeface="IBM 3270"/>
                <a:cs typeface="IBM 3270"/>
              </a:rPr>
              <a:t>.child_id.id,</a:t>
            </a:r>
            <a:endParaRPr sz="1100">
              <a:latin typeface="IBM 3270"/>
              <a:cs typeface="IBM 3270"/>
            </a:endParaRPr>
          </a:p>
          <a:p>
            <a:pPr marL="318770">
              <a:lnSpc>
                <a:spcPct val="100000"/>
              </a:lnSpc>
              <a:spcBef>
                <a:spcPts val="195"/>
              </a:spcBef>
            </a:pPr>
            <a:r>
              <a:rPr sz="1100" spc="-50" dirty="0">
                <a:latin typeface="IBM 3270"/>
                <a:cs typeface="IBM 3270"/>
              </a:rPr>
              <a:t>}</a:t>
            </a:r>
            <a:endParaRPr sz="1100">
              <a:latin typeface="IBM 3270"/>
              <a:cs typeface="IBM 327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6072" y="3963132"/>
            <a:ext cx="5782310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00"/>
              </a:spcBef>
            </a:pPr>
            <a:endParaRPr sz="10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</a:pPr>
            <a:endParaRPr sz="10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0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&lt;</a:t>
            </a:r>
            <a:r>
              <a:rPr sz="1100" b="1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button</a:t>
            </a:r>
            <a:r>
              <a:rPr sz="1100" b="1" spc="355" dirty="0">
                <a:solidFill>
                  <a:srgbClr val="62A35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5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type</a:t>
            </a:r>
            <a:r>
              <a:rPr sz="1100" b="1" spc="5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"object"</a:t>
            </a:r>
            <a:r>
              <a:rPr sz="1100" b="1" spc="3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name</a:t>
            </a:r>
            <a:r>
              <a:rPr sz="1100" b="1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"action_open_something"</a:t>
            </a:r>
            <a:r>
              <a:rPr sz="1100" b="1" spc="370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65" dirty="0">
                <a:solidFill>
                  <a:srgbClr val="795DA3"/>
                </a:solidFill>
                <a:latin typeface="Trebuchet MS" panose="020B0703020202090204"/>
                <a:cs typeface="Trebuchet MS" panose="020B0703020202090204"/>
              </a:rPr>
              <a:t>string</a:t>
            </a:r>
            <a:r>
              <a:rPr sz="1100" b="1" spc="65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100" b="1" spc="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"Do</a:t>
            </a:r>
            <a:r>
              <a:rPr sz="1100" b="1" spc="35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Something"</a:t>
            </a:r>
            <a:r>
              <a:rPr sz="1100" b="1" spc="365" dirty="0">
                <a:solidFill>
                  <a:srgbClr val="BF606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100" b="1" spc="30" dirty="0">
                <a:solidFill>
                  <a:srgbClr val="333333"/>
                </a:solidFill>
                <a:latin typeface="Trebuchet MS" panose="020B0703020202090204"/>
                <a:cs typeface="Trebuchet MS" panose="020B0703020202090204"/>
              </a:rPr>
              <a:t>/&gt;</a:t>
            </a:r>
            <a:endParaRPr sz="1100">
              <a:latin typeface="Trebuchet MS" panose="020B0703020202090204"/>
              <a:cs typeface="Trebuchet MS" panose="020B0703020202090204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07619" y="928823"/>
            <a:ext cx="991422" cy="20284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23598" y="3049448"/>
            <a:ext cx="2553970" cy="4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-&gt;</a:t>
            </a:r>
            <a:r>
              <a:rPr sz="1200" spc="7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Many</a:t>
            </a:r>
            <a:r>
              <a:rPr sz="1200" spc="7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other</a:t>
            </a:r>
            <a:r>
              <a:rPr sz="1200" spc="8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(see</a:t>
            </a:r>
            <a:r>
              <a:rPr sz="1200" spc="75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30" dirty="0">
                <a:solidFill>
                  <a:srgbClr val="595959"/>
                </a:solidFill>
                <a:latin typeface="Arial" panose="020B0604020202090204"/>
                <a:cs typeface="Arial" panose="020B0604020202090204"/>
              </a:rPr>
              <a:t>doc)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(args</a:t>
            </a:r>
            <a:r>
              <a:rPr sz="900" i="1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also</a:t>
            </a:r>
            <a:r>
              <a:rPr sz="9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possible</a:t>
            </a:r>
            <a:r>
              <a:rPr sz="9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9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</a:t>
            </a:r>
            <a:r>
              <a:rPr sz="9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9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XML</a:t>
            </a:r>
            <a:r>
              <a:rPr sz="9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data</a:t>
            </a:r>
            <a:r>
              <a:rPr sz="900" i="1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900" i="1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records)</a:t>
            </a:r>
            <a:endParaRPr sz="9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2924" y="872921"/>
            <a:ext cx="3401695" cy="87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600" i="1" spc="8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pass</a:t>
            </a:r>
            <a:r>
              <a:rPr sz="1600" i="1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more</a:t>
            </a:r>
            <a:r>
              <a:rPr sz="1600" i="1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complex</a:t>
            </a:r>
            <a:r>
              <a:rPr sz="1600" i="1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600" i="1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arguments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556895" indent="-320675">
              <a:lnSpc>
                <a:spcPct val="100000"/>
              </a:lnSpc>
              <a:spcBef>
                <a:spcPts val="1650"/>
              </a:spcBef>
              <a:buClr>
                <a:srgbClr val="6B6D70"/>
              </a:buClr>
              <a:buFont typeface="Arial" panose="020B0604020202090204"/>
              <a:buChar char="●"/>
              <a:tabLst>
                <a:tab pos="556895" algn="l"/>
              </a:tabLst>
            </a:pPr>
            <a:r>
              <a:rPr sz="1200" b="1" spc="-1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res_id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556895">
              <a:lnSpc>
                <a:spcPct val="100000"/>
              </a:lnSpc>
              <a:spcBef>
                <a:spcPts val="215"/>
              </a:spcBef>
            </a:pP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(form</a:t>
            </a:r>
            <a:r>
              <a:rPr sz="1200" spc="1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view)</a:t>
            </a:r>
            <a:r>
              <a:rPr sz="1200" spc="1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specific</a:t>
            </a:r>
            <a:r>
              <a:rPr sz="1200" spc="1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record</a:t>
            </a:r>
            <a:r>
              <a:rPr sz="1200" spc="1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7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1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2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load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6623" y="1875970"/>
            <a:ext cx="2981325" cy="4464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15"/>
              </a:spcBef>
              <a:buClr>
                <a:srgbClr val="6B6D70"/>
              </a:buClr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spc="-1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context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>
              <a:lnSpc>
                <a:spcPct val="100000"/>
              </a:lnSpc>
              <a:spcBef>
                <a:spcPts val="215"/>
              </a:spcBef>
            </a:pP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additional</a:t>
            </a:r>
            <a:r>
              <a:rPr sz="1200" spc="1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data</a:t>
            </a:r>
            <a:r>
              <a:rPr sz="1200" spc="1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loaded</a:t>
            </a:r>
            <a:r>
              <a:rPr sz="1200" spc="1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1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6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1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4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context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6623" y="2448993"/>
            <a:ext cx="3607435" cy="4464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315"/>
              </a:spcBef>
              <a:buClr>
                <a:srgbClr val="6B6D70"/>
              </a:buClr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spc="-10" dirty="0">
                <a:solidFill>
                  <a:srgbClr val="1AB6F9"/>
                </a:solidFill>
                <a:latin typeface="Verdana" panose="020B0804030504040204"/>
                <a:cs typeface="Verdana" panose="020B0804030504040204"/>
              </a:rPr>
              <a:t>domain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>
              <a:lnSpc>
                <a:spcPct val="100000"/>
              </a:lnSpc>
              <a:spcBef>
                <a:spcPts val="215"/>
              </a:spcBef>
            </a:pP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filtering</a:t>
            </a:r>
            <a:r>
              <a:rPr sz="1200" spc="13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domain</a:t>
            </a:r>
            <a:r>
              <a:rPr sz="1200" spc="13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added</a:t>
            </a:r>
            <a:r>
              <a:rPr sz="1200" spc="13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13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view</a:t>
            </a:r>
            <a:r>
              <a:rPr sz="1200" spc="13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search</a:t>
            </a:r>
            <a:r>
              <a:rPr sz="1200" spc="135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282F33"/>
                </a:solidFill>
                <a:latin typeface="Arial" panose="020B0604020202090204"/>
                <a:cs typeface="Arial" panose="020B0604020202090204"/>
              </a:rPr>
              <a:t>queries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40953" y="4263016"/>
            <a:ext cx="45707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63670" algn="l"/>
              </a:tabLst>
            </a:pP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Text</a:t>
            </a:r>
            <a:r>
              <a:rPr sz="12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returned</a:t>
            </a:r>
            <a:r>
              <a:rPr sz="1200" spc="114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error</a:t>
            </a:r>
            <a:r>
              <a:rPr sz="12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can</a:t>
            </a:r>
            <a:r>
              <a:rPr sz="12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12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made</a:t>
            </a:r>
            <a:r>
              <a:rPr sz="12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translatable</a:t>
            </a:r>
            <a:r>
              <a:rPr sz="12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using</a:t>
            </a:r>
            <a:r>
              <a:rPr sz="12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	</a:t>
            </a:r>
            <a:r>
              <a:rPr sz="1200" spc="5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"</a:t>
            </a:r>
            <a:r>
              <a:rPr sz="1200" spc="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b="1" spc="-2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_(</a:t>
            </a:r>
            <a:r>
              <a:rPr sz="1200" b="1" spc="-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b="1" spc="-3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…</a:t>
            </a:r>
            <a:r>
              <a:rPr sz="1200" b="1" spc="-1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)</a:t>
            </a:r>
            <a:r>
              <a:rPr sz="1200" b="1" spc="-6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"</a:t>
            </a:r>
            <a:endParaRPr sz="12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200">
              <a:latin typeface="Arial" panose="020B0604020202090204"/>
              <a:cs typeface="Arial" panose="020B0604020202090204"/>
            </a:endParaRPr>
          </a:p>
          <a:p>
            <a:pPr marL="553720">
              <a:lnSpc>
                <a:spcPct val="100000"/>
              </a:lnSpc>
            </a:pPr>
            <a:endParaRPr sz="10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45941" y="668098"/>
            <a:ext cx="4607560" cy="3183890"/>
            <a:chOff x="4045941" y="668098"/>
            <a:chExt cx="4607560" cy="318389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45941" y="668098"/>
              <a:ext cx="4607390" cy="318389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22141" y="725248"/>
              <a:ext cx="4455160" cy="3031490"/>
            </a:xfrm>
            <a:custGeom>
              <a:avLst/>
              <a:gdLst/>
              <a:ahLst/>
              <a:cxnLst/>
              <a:rect l="l" t="t" r="r" b="b"/>
              <a:pathLst>
                <a:path w="4455159" h="3031490">
                  <a:moveTo>
                    <a:pt x="4266091" y="3031493"/>
                  </a:moveTo>
                  <a:lnTo>
                    <a:pt x="188899" y="3031493"/>
                  </a:lnTo>
                  <a:lnTo>
                    <a:pt x="138683" y="3024746"/>
                  </a:lnTo>
                  <a:lnTo>
                    <a:pt x="93559" y="3005703"/>
                  </a:lnTo>
                  <a:lnTo>
                    <a:pt x="55328" y="2976165"/>
                  </a:lnTo>
                  <a:lnTo>
                    <a:pt x="25790" y="2937934"/>
                  </a:lnTo>
                  <a:lnTo>
                    <a:pt x="6747" y="2892810"/>
                  </a:lnTo>
                  <a:lnTo>
                    <a:pt x="0" y="2842594"/>
                  </a:lnTo>
                  <a:lnTo>
                    <a:pt x="0" y="188892"/>
                  </a:lnTo>
                  <a:lnTo>
                    <a:pt x="6747" y="138677"/>
                  </a:lnTo>
                  <a:lnTo>
                    <a:pt x="25790" y="93554"/>
                  </a:lnTo>
                  <a:lnTo>
                    <a:pt x="55328" y="55325"/>
                  </a:lnTo>
                  <a:lnTo>
                    <a:pt x="93559" y="25789"/>
                  </a:lnTo>
                  <a:lnTo>
                    <a:pt x="138683" y="6747"/>
                  </a:lnTo>
                  <a:lnTo>
                    <a:pt x="188899" y="0"/>
                  </a:lnTo>
                  <a:lnTo>
                    <a:pt x="4266091" y="0"/>
                  </a:lnTo>
                  <a:lnTo>
                    <a:pt x="4338381" y="14378"/>
                  </a:lnTo>
                  <a:lnTo>
                    <a:pt x="4399666" y="55324"/>
                  </a:lnTo>
                  <a:lnTo>
                    <a:pt x="4440612" y="116606"/>
                  </a:lnTo>
                  <a:lnTo>
                    <a:pt x="4454991" y="188892"/>
                  </a:lnTo>
                  <a:lnTo>
                    <a:pt x="4454991" y="2842594"/>
                  </a:lnTo>
                  <a:lnTo>
                    <a:pt x="4448243" y="2892810"/>
                  </a:lnTo>
                  <a:lnTo>
                    <a:pt x="4429200" y="2937934"/>
                  </a:lnTo>
                  <a:lnTo>
                    <a:pt x="4399663" y="2976165"/>
                  </a:lnTo>
                  <a:lnTo>
                    <a:pt x="4361431" y="3005703"/>
                  </a:lnTo>
                  <a:lnTo>
                    <a:pt x="4316307" y="3024746"/>
                  </a:lnTo>
                  <a:lnTo>
                    <a:pt x="4266091" y="30314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22141" y="725248"/>
              <a:ext cx="4455160" cy="3031490"/>
            </a:xfrm>
            <a:custGeom>
              <a:avLst/>
              <a:gdLst/>
              <a:ahLst/>
              <a:cxnLst/>
              <a:rect l="l" t="t" r="r" b="b"/>
              <a:pathLst>
                <a:path w="4455159" h="3031490">
                  <a:moveTo>
                    <a:pt x="0" y="188892"/>
                  </a:moveTo>
                  <a:lnTo>
                    <a:pt x="6747" y="138677"/>
                  </a:lnTo>
                  <a:lnTo>
                    <a:pt x="25790" y="93554"/>
                  </a:lnTo>
                  <a:lnTo>
                    <a:pt x="55328" y="55325"/>
                  </a:lnTo>
                  <a:lnTo>
                    <a:pt x="93559" y="25789"/>
                  </a:lnTo>
                  <a:lnTo>
                    <a:pt x="138683" y="6747"/>
                  </a:lnTo>
                  <a:lnTo>
                    <a:pt x="188899" y="0"/>
                  </a:lnTo>
                  <a:lnTo>
                    <a:pt x="4266091" y="0"/>
                  </a:lnTo>
                  <a:lnTo>
                    <a:pt x="4338381" y="14378"/>
                  </a:lnTo>
                  <a:lnTo>
                    <a:pt x="4399666" y="55324"/>
                  </a:lnTo>
                  <a:lnTo>
                    <a:pt x="4440612" y="116606"/>
                  </a:lnTo>
                  <a:lnTo>
                    <a:pt x="4454991" y="188892"/>
                  </a:lnTo>
                  <a:lnTo>
                    <a:pt x="4454991" y="2842594"/>
                  </a:lnTo>
                  <a:lnTo>
                    <a:pt x="4448243" y="2892810"/>
                  </a:lnTo>
                  <a:lnTo>
                    <a:pt x="4429200" y="2937934"/>
                  </a:lnTo>
                  <a:lnTo>
                    <a:pt x="4399663" y="2976165"/>
                  </a:lnTo>
                  <a:lnTo>
                    <a:pt x="4361431" y="3005703"/>
                  </a:lnTo>
                  <a:lnTo>
                    <a:pt x="4316307" y="3024746"/>
                  </a:lnTo>
                  <a:lnTo>
                    <a:pt x="4266091" y="3031493"/>
                  </a:lnTo>
                  <a:lnTo>
                    <a:pt x="188899" y="3031493"/>
                  </a:lnTo>
                  <a:lnTo>
                    <a:pt x="138683" y="3024746"/>
                  </a:lnTo>
                  <a:lnTo>
                    <a:pt x="93559" y="3005703"/>
                  </a:lnTo>
                  <a:lnTo>
                    <a:pt x="55328" y="2976165"/>
                  </a:lnTo>
                  <a:lnTo>
                    <a:pt x="25790" y="2937934"/>
                  </a:lnTo>
                  <a:lnTo>
                    <a:pt x="6747" y="2892810"/>
                  </a:lnTo>
                  <a:lnTo>
                    <a:pt x="0" y="2842594"/>
                  </a:lnTo>
                  <a:lnTo>
                    <a:pt x="0" y="18889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298220" y="762477"/>
            <a:ext cx="2350135" cy="3409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odoo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fields,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from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odoo.exceptions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import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UserError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98220" y="1393411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latin typeface="IBM 3270"/>
                <a:cs typeface="IBM 3270"/>
              </a:rPr>
              <a:t>_name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latin typeface="IBM 3270"/>
                <a:cs typeface="IBM 3270"/>
              </a:rPr>
              <a:t>_description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2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9223" y="2024346"/>
            <a:ext cx="1468755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900" dirty="0">
                <a:latin typeface="IBM 3270"/>
                <a:cs typeface="IBM 3270"/>
              </a:rPr>
              <a:t>amount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fields.Float() </a:t>
            </a:r>
            <a:r>
              <a:rPr sz="900" dirty="0">
                <a:latin typeface="IBM 3270"/>
                <a:cs typeface="IBM 3270"/>
              </a:rPr>
              <a:t>total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fields.Float()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49590" y="2655281"/>
            <a:ext cx="3670300" cy="97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marR="1764030" indent="-251460">
              <a:lnSpc>
                <a:spcPct val="115000"/>
              </a:lnSpc>
              <a:spcBef>
                <a:spcPts val="10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def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1C00CF"/>
                </a:solidFill>
                <a:latin typeface="IBM 3270"/>
                <a:cs typeface="IBM 3270"/>
              </a:rPr>
              <a:t>action_do_something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(self)</a:t>
            </a:r>
            <a:r>
              <a:rPr sz="900" spc="-10" dirty="0">
                <a:latin typeface="IBM 3270"/>
                <a:cs typeface="IBM 3270"/>
              </a:rPr>
              <a:t>: </a:t>
            </a:r>
            <a:endParaRPr sz="900" spc="-10" dirty="0">
              <a:latin typeface="IBM 3270"/>
              <a:cs typeface="IBM 3270"/>
            </a:endParaRPr>
          </a:p>
          <a:p>
            <a:pPr marL="263525" marR="1764030" indent="-251460">
              <a:lnSpc>
                <a:spcPct val="115000"/>
              </a:lnSpc>
              <a:spcBef>
                <a:spcPts val="100"/>
              </a:spcBef>
            </a:pPr>
            <a:r>
              <a:rPr lang="vi-VN" altLang="" sz="900" spc="-10" dirty="0">
                <a:latin typeface="IBM 3270"/>
                <a:cs typeface="IBM 3270"/>
              </a:rPr>
              <a:t>	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for</a:t>
            </a:r>
            <a:r>
              <a:rPr sz="900" spc="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rec</a:t>
            </a:r>
            <a:r>
              <a:rPr sz="900" spc="15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in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latin typeface="IBM 3270"/>
                <a:cs typeface="IBM 3270"/>
              </a:rPr>
              <a:t>self:</a:t>
            </a:r>
            <a:endParaRPr sz="900">
              <a:latin typeface="IBM 3270"/>
              <a:cs typeface="IBM 3270"/>
            </a:endParaRPr>
          </a:p>
          <a:p>
            <a:pPr marL="51498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if</a:t>
            </a:r>
            <a:r>
              <a:rPr sz="900" spc="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rec.total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&lt;</a:t>
            </a:r>
            <a:r>
              <a:rPr sz="900" spc="20" dirty="0">
                <a:latin typeface="IBM 3270"/>
                <a:cs typeface="IBM 3270"/>
              </a:rPr>
              <a:t> </a:t>
            </a:r>
            <a:r>
              <a:rPr sz="900" spc="-25" dirty="0">
                <a:solidFill>
                  <a:srgbClr val="1C00CF"/>
                </a:solidFill>
                <a:latin typeface="IBM 3270"/>
                <a:cs typeface="IBM 3270"/>
              </a:rPr>
              <a:t>0</a:t>
            </a:r>
            <a:r>
              <a:rPr sz="900" spc="-25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513715" marR="5080" indent="252095">
              <a:lnSpc>
                <a:spcPct val="115000"/>
              </a:lnSpc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raise</a:t>
            </a:r>
            <a:r>
              <a:rPr sz="900" spc="15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UserError(_(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"Total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should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be</a:t>
            </a:r>
            <a:r>
              <a:rPr sz="900" spc="15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positive"</a:t>
            </a:r>
            <a:r>
              <a:rPr sz="900" spc="-10" dirty="0">
                <a:latin typeface="IBM 3270"/>
                <a:cs typeface="IBM 3270"/>
              </a:rPr>
              <a:t>)) </a:t>
            </a:r>
            <a:r>
              <a:rPr sz="900" dirty="0">
                <a:latin typeface="IBM 3270"/>
                <a:cs typeface="IBM 3270"/>
              </a:rPr>
              <a:t>rec.amount</a:t>
            </a:r>
            <a:r>
              <a:rPr sz="900" spc="5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rec.total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/</a:t>
            </a:r>
            <a:r>
              <a:rPr sz="900" spc="35" dirty="0">
                <a:latin typeface="IBM 3270"/>
                <a:cs typeface="IBM 3270"/>
              </a:rPr>
              <a:t> </a:t>
            </a:r>
            <a:r>
              <a:rPr sz="900" spc="-25" dirty="0">
                <a:solidFill>
                  <a:srgbClr val="1C00CF"/>
                </a:solidFill>
                <a:latin typeface="IBM 3270"/>
                <a:cs typeface="IBM 3270"/>
              </a:rPr>
              <a:t>10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return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20" dirty="0">
                <a:solidFill>
                  <a:srgbClr val="AA0D91"/>
                </a:solidFill>
                <a:latin typeface="IBM 3270"/>
                <a:cs typeface="IBM 3270"/>
              </a:rPr>
              <a:t>True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142" y="1016760"/>
            <a:ext cx="26581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Under</a:t>
            </a:r>
            <a:r>
              <a:rPr sz="1400" spc="18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condition,</a:t>
            </a:r>
            <a:r>
              <a:rPr sz="1400" spc="1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 </a:t>
            </a:r>
            <a:r>
              <a:rPr sz="1400" b="1" spc="-10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blocfi</a:t>
            </a:r>
            <a:r>
              <a:rPr sz="1400" b="1" spc="11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 action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142" y="1763519"/>
            <a:ext cx="2402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Different</a:t>
            </a:r>
            <a:r>
              <a:rPr sz="14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types</a:t>
            </a:r>
            <a:r>
              <a:rPr sz="14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400" spc="4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b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errors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142" y="2495037"/>
            <a:ext cx="272351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00000"/>
              </a:lnSpc>
              <a:spcBef>
                <a:spcPts val="100"/>
              </a:spcBef>
              <a:buClr>
                <a:srgbClr val="6B6D70"/>
              </a:buClr>
              <a:buFont typeface="Arial" panose="020B0604020202090204"/>
              <a:buChar char="●"/>
              <a:tabLst>
                <a:tab pos="348615" algn="l"/>
              </a:tabLst>
            </a:pPr>
            <a:r>
              <a:rPr sz="1400" b="1" spc="-12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UserError</a:t>
            </a:r>
            <a:r>
              <a:rPr sz="1400" b="1" spc="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used</a:t>
            </a:r>
            <a:r>
              <a:rPr sz="1400" spc="9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if</a:t>
            </a:r>
            <a:r>
              <a:rPr sz="1400" spc="9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user</a:t>
            </a:r>
            <a:r>
              <a:rPr sz="1400" spc="9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tries 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400" spc="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do</a:t>
            </a:r>
            <a:r>
              <a:rPr sz="1400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5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something</a:t>
            </a:r>
            <a:r>
              <a:rPr sz="1400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7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that</a:t>
            </a:r>
            <a:r>
              <a:rPr sz="1400" spc="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has</a:t>
            </a:r>
            <a:r>
              <a:rPr sz="1400" spc="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-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no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sense</a:t>
            </a:r>
            <a:r>
              <a:rPr sz="14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given</a:t>
            </a:r>
            <a:r>
              <a:rPr sz="1400" spc="12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6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400" spc="12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current </a:t>
            </a:r>
            <a:r>
              <a:rPr sz="1400" spc="5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state</a:t>
            </a:r>
            <a:r>
              <a:rPr sz="1400" spc="5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8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of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400" spc="1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400" spc="40" dirty="0">
                <a:solidFill>
                  <a:srgbClr val="6B6D70"/>
                </a:solidFill>
                <a:latin typeface="Arial" panose="020B0604020202090204"/>
                <a:cs typeface="Arial" panose="020B0604020202090204"/>
              </a:rPr>
              <a:t>record</a:t>
            </a:r>
            <a:endParaRPr sz="14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93042" y="998172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22342" y="2080945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99"/>
                </a:moveTo>
                <a:lnTo>
                  <a:pt x="0" y="320099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99"/>
                </a:lnTo>
                <a:close/>
              </a:path>
            </a:pathLst>
          </a:custGeom>
          <a:solidFill>
            <a:srgbClr val="1AB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89992" y="2616194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4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747" y="399351"/>
            <a:ext cx="683971" cy="16757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854" y="601426"/>
            <a:ext cx="851990" cy="365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6019" y="3831317"/>
            <a:ext cx="683973" cy="67332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74082" y="465021"/>
            <a:ext cx="390743" cy="390741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67525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0" dirty="0">
                <a:solidFill>
                  <a:srgbClr val="333333"/>
                </a:solidFill>
              </a:rPr>
              <a:t>Raising</a:t>
            </a:r>
            <a:r>
              <a:rPr sz="3200" spc="25" dirty="0">
                <a:solidFill>
                  <a:srgbClr val="333333"/>
                </a:solidFill>
              </a:rPr>
              <a:t> </a:t>
            </a:r>
            <a:r>
              <a:rPr sz="3200" spc="-70" dirty="0">
                <a:solidFill>
                  <a:srgbClr val="333333"/>
                </a:solidFill>
              </a:rPr>
              <a:t>error</a:t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8822</Words>
  <Application>WPS Presentation</Application>
  <PresentationFormat>On-screen Show (4:3)</PresentationFormat>
  <Paragraphs>424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9" baseType="lpstr">
      <vt:lpstr>Arial</vt:lpstr>
      <vt:lpstr>SimSun</vt:lpstr>
      <vt:lpstr>Wingdings</vt:lpstr>
      <vt:lpstr>Liberation Sans Narrow</vt:lpstr>
      <vt:lpstr>Thonburi</vt:lpstr>
      <vt:lpstr>Arial</vt:lpstr>
      <vt:lpstr>Verdana</vt:lpstr>
      <vt:lpstr>Trebuchet MS</vt:lpstr>
      <vt:lpstr>IBM 3270</vt:lpstr>
      <vt:lpstr>Courier New</vt:lpstr>
      <vt:lpstr>微软雅黑</vt:lpstr>
      <vt:lpstr>汉仪旗黑</vt:lpstr>
      <vt:lpstr>Arial Unicode MS</vt:lpstr>
      <vt:lpstr>Calibri</vt:lpstr>
      <vt:lpstr>Helvetica Neue</vt:lpstr>
      <vt:lpstr>宋体-简</vt:lpstr>
      <vt:lpstr>Verdana Bold</vt:lpstr>
      <vt:lpstr>Tiresias Signfont</vt:lpstr>
      <vt:lpstr>Brush Script MT</vt:lpstr>
      <vt:lpstr>Arial Regular</vt:lpstr>
      <vt:lpstr>Arial Bold</vt:lpstr>
      <vt:lpstr>Verdana</vt:lpstr>
      <vt:lpstr>Office Theme</vt:lpstr>
      <vt:lpstr>Chapter 10</vt:lpstr>
      <vt:lpstr>Relational Fields</vt:lpstr>
      <vt:lpstr>What is an action ?</vt:lpstr>
      <vt:lpstr>Action</vt:lpstr>
      <vt:lpstr>In view deﬁnition</vt:lpstr>
      <vt:lpstr>Business logic</vt:lpstr>
      <vt:lpstr>Business logic</vt:lpstr>
      <vt:lpstr>Business logic</vt:lpstr>
      <vt:lpstr>Raising error</vt:lpstr>
      <vt:lpstr>Action</vt:lpstr>
      <vt:lpstr>Constraint Types</vt:lpstr>
      <vt:lpstr>SQL constraint</vt:lpstr>
      <vt:lpstr>SQL constraint</vt:lpstr>
      <vt:lpstr>Python constraint</vt:lpstr>
      <vt:lpstr>Technicalities</vt:lpstr>
      <vt:lpstr>Constraints</vt:lpstr>
      <vt:lpstr>Stat button</vt:lpstr>
      <vt:lpstr>Button deﬁnition</vt:lpstr>
      <vt:lpstr>Button deﬁnition</vt:lpstr>
      <vt:lpstr>Button deﬁnition</vt:lpstr>
      <vt:lpstr>Exercise</vt:lpstr>
      <vt:lpstr>Exercise</vt:lpstr>
      <vt:lpstr>Exercise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</dc:title>
  <dc:creator/>
  <cp:lastModifiedBy>nhannguyen</cp:lastModifiedBy>
  <cp:revision>6</cp:revision>
  <dcterms:created xsi:type="dcterms:W3CDTF">2024-10-15T08:42:15Z</dcterms:created>
  <dcterms:modified xsi:type="dcterms:W3CDTF">2024-10-15T08:42:15Z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1900-01-00T00:00:00Z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KSOProductBuildVer">
    <vt:lpwstr>1033-3.1.1.5096</vt:lpwstr>
  </property>
</Properties>
</file>